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82" r:id="rId3"/>
    <p:sldId id="283" r:id="rId4"/>
    <p:sldId id="284"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6" r:id="rId19"/>
    <p:sldId id="277" r:id="rId20"/>
    <p:sldId id="278" r:id="rId21"/>
    <p:sldId id="279" r:id="rId22"/>
    <p:sldId id="270" r:id="rId23"/>
    <p:sldId id="280" r:id="rId24"/>
    <p:sldId id="271" r:id="rId25"/>
    <p:sldId id="272" r:id="rId26"/>
    <p:sldId id="273" r:id="rId27"/>
    <p:sldId id="274" r:id="rId28"/>
    <p:sldId id="275"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518E"/>
    <a:srgbClr val="333300"/>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630" y="-4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4375720B-4C08-4360-B2FE-17E9C88E09EB}" type="slidenum">
              <a:rPr lang="tr-TR" smtClean="0"/>
              <a:pPr/>
              <a:t>‹N°›</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‹N°›</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‹N°›</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descr="COUV SIA 2014-01.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685800" y="3537723"/>
            <a:ext cx="7772400" cy="1470025"/>
          </a:xfrm>
        </p:spPr>
        <p:txBody>
          <a:bodyPr/>
          <a:lstStyle/>
          <a:p>
            <a:r>
              <a:rPr lang="fr-FR" smtClean="0"/>
              <a:t>Cliquez et modifiez le titre</a:t>
            </a:r>
            <a:endParaRPr lang="fr-FR"/>
          </a:p>
        </p:txBody>
      </p:sp>
      <p:sp>
        <p:nvSpPr>
          <p:cNvPr id="4" name="Espace réservé de la date 3"/>
          <p:cNvSpPr>
            <a:spLocks noGrp="1"/>
          </p:cNvSpPr>
          <p:nvPr>
            <p:ph type="dt" sz="half" idx="10"/>
          </p:nvPr>
        </p:nvSpPr>
        <p:spPr/>
        <p:txBody>
          <a:bodyPr/>
          <a:lstStyle/>
          <a:p>
            <a:fld id="{E48CE125-9F9C-6144-A6B1-341F3ED1DDF5}" type="datetimeFigureOut">
              <a:rPr lang="fr-FR" smtClean="0">
                <a:solidFill>
                  <a:prstClr val="black">
                    <a:tint val="75000"/>
                  </a:prstClr>
                </a:solidFill>
              </a:rPr>
              <a:pPr/>
              <a:t>27/02/2014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5E39FB3-DB08-7947-A90C-529B2391D5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928995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0" name="Image 9" descr="COUV SIA 2014-02.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2438400" y="372444"/>
            <a:ext cx="6423857" cy="974383"/>
          </a:xfrm>
        </p:spPr>
        <p:txBody>
          <a:bodyPr>
            <a:normAutofit/>
          </a:bodyPr>
          <a:lstStyle>
            <a:lvl1pPr>
              <a:defRPr sz="4000"/>
            </a:lvl1pPr>
          </a:lstStyle>
          <a:p>
            <a:r>
              <a:rPr lang="fr-FR" dirty="0" smtClean="0"/>
              <a:t>Cliquez et modifiez le titre</a:t>
            </a:r>
            <a:endParaRPr lang="fr-FR" dirty="0"/>
          </a:p>
        </p:txBody>
      </p:sp>
      <p:sp>
        <p:nvSpPr>
          <p:cNvPr id="3" name="Espace réservé du contenu 2"/>
          <p:cNvSpPr>
            <a:spLocks noGrp="1"/>
          </p:cNvSpPr>
          <p:nvPr>
            <p:ph idx="1"/>
          </p:nvPr>
        </p:nvSpPr>
        <p:spPr>
          <a:xfrm>
            <a:off x="376819" y="1672125"/>
            <a:ext cx="8485437" cy="4161797"/>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E48CE125-9F9C-6144-A6B1-341F3ED1DDF5}" type="datetimeFigureOut">
              <a:rPr lang="fr-FR" smtClean="0">
                <a:solidFill>
                  <a:prstClr val="black">
                    <a:tint val="75000"/>
                  </a:prstClr>
                </a:solidFill>
              </a:rPr>
              <a:pPr/>
              <a:t>27/02/2014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5E39FB3-DB08-7947-A90C-529B2391D58E}"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 xmlns:p14="http://schemas.microsoft.com/office/powerpoint/2010/main" val="425385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a:prstGeom prst="rect">
            <a:avLst/>
          </a:prstGeo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4375720B-4C08-4360-B2FE-17E9C88E09EB}" type="slidenum">
              <a:rPr lang="tr-TR" smtClean="0"/>
              <a:pPr/>
              <a:t>‹N°›</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4375720B-4C08-4360-B2FE-17E9C88E09EB}" type="slidenum">
              <a:rPr lang="tr-TR" smtClean="0"/>
              <a:pPr/>
              <a:t>‹N°›</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4375720B-4C08-4360-B2FE-17E9C88E09EB}" type="slidenum">
              <a:rPr lang="tr-TR" smtClean="0"/>
              <a:pPr/>
              <a:t>‹N°›</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4375720B-4C08-4360-B2FE-17E9C88E09EB}" type="slidenum">
              <a:rPr lang="tr-TR" smtClean="0"/>
              <a:pPr/>
              <a:t>‹N°›</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4375720B-4C08-4360-B2FE-17E9C88E09EB}" type="slidenum">
              <a:rPr lang="tr-TR" smtClean="0"/>
              <a:pPr/>
              <a:t>‹N°›</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375720B-4C08-4360-B2FE-17E9C88E09EB}" type="slidenum">
              <a:rPr lang="tr-TR" smtClean="0"/>
              <a:pPr/>
              <a:t>‹N°›</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5720B-4C08-4360-B2FE-17E9C88E09EB}" type="slidenum">
              <a:rPr lang="tr-TR" smtClean="0"/>
              <a:pPr/>
              <a:t>‹N°›</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375720B-4C08-4360-B2FE-17E9C88E09EB}" type="slidenum">
              <a:rPr lang="tr-TR" smtClean="0"/>
              <a:pPr/>
              <a:t>‹N°›</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2D1CAA35-6FD1-4E3B-B2E3-EEF680FD4610}" type="datetimeFigureOut">
              <a:rPr lang="tr-TR" smtClean="0"/>
              <a:pPr/>
              <a:t>27.02.2014</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4375720B-4C08-4360-B2FE-17E9C88E09EB}" type="slidenum">
              <a:rPr lang="tr-TR" smtClean="0"/>
              <a:pPr/>
              <a:t>‹N°›</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D1CAA35-6FD1-4E3B-B2E3-EEF680FD4610}" type="datetimeFigureOut">
              <a:rPr lang="tr-TR" smtClean="0"/>
              <a:pPr/>
              <a:t>27.02.2014</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375720B-4C08-4360-B2FE-17E9C88E09EB}" type="slidenum">
              <a:rPr lang="tr-TR" smtClean="0"/>
              <a:pPr/>
              <a:t>‹N°›</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48CE125-9F9C-6144-A6B1-341F3ED1DDF5}" type="datetimeFigureOut">
              <a:rPr lang="fr-FR" smtClean="0">
                <a:solidFill>
                  <a:prstClr val="black">
                    <a:tint val="75000"/>
                  </a:prstClr>
                </a:solidFill>
              </a:rPr>
              <a:pPr defTabSz="457200"/>
              <a:t>27/02/2014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5E39FB3-DB08-7947-A90C-529B2391D58E}" type="slidenum">
              <a:rPr lang="fr-FR" smtClean="0">
                <a:solidFill>
                  <a:prstClr val="black">
                    <a:tint val="75000"/>
                  </a:prstClr>
                </a:solidFill>
              </a:rPr>
              <a:pPr defTabSz="457200"/>
              <a:t>‹N°›</a:t>
            </a:fld>
            <a:endParaRPr lang="fr-FR">
              <a:solidFill>
                <a:prstClr val="black">
                  <a:tint val="75000"/>
                </a:prstClr>
              </a:solidFill>
            </a:endParaRPr>
          </a:p>
        </p:txBody>
      </p:sp>
      <p:sp>
        <p:nvSpPr>
          <p:cNvPr id="2" name="Espace réservé du titre 1"/>
          <p:cNvSpPr>
            <a:spLocks noGrp="1"/>
          </p:cNvSpPr>
          <p:nvPr>
            <p:ph type="title"/>
          </p:nvPr>
        </p:nvSpPr>
        <p:spPr>
          <a:xfrm>
            <a:off x="407083" y="3557741"/>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Tree>
    <p:extLst>
      <p:ext uri="{BB962C8B-B14F-4D97-AF65-F5344CB8AC3E}">
        <p14:creationId xmlns="" xmlns:p14="http://schemas.microsoft.com/office/powerpoint/2010/main" val="47131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8620" y="3219062"/>
            <a:ext cx="8836090" cy="3638938"/>
          </a:xfrm>
        </p:spPr>
        <p:txBody>
          <a:bodyPr>
            <a:normAutofit/>
          </a:bodyPr>
          <a:lstStyle/>
          <a:p>
            <a:r>
              <a:rPr lang="fr-FR" sz="3600" b="1" dirty="0" smtClean="0">
                <a:solidFill>
                  <a:schemeClr val="accent3">
                    <a:lumMod val="50000"/>
                  </a:schemeClr>
                </a:solidFill>
              </a:rPr>
              <a:t>Les rencontres internationales du salon</a:t>
            </a:r>
            <a:r>
              <a:rPr lang="fr-FR" sz="3200" b="1" dirty="0" smtClean="0">
                <a:solidFill>
                  <a:schemeClr val="accent3">
                    <a:lumMod val="50000"/>
                  </a:schemeClr>
                </a:solidFill>
              </a:rPr>
              <a:t/>
            </a:r>
            <a:br>
              <a:rPr lang="fr-FR" sz="3200" b="1" dirty="0" smtClean="0">
                <a:solidFill>
                  <a:schemeClr val="accent3">
                    <a:lumMod val="50000"/>
                  </a:schemeClr>
                </a:solidFill>
              </a:rPr>
            </a:br>
            <a:r>
              <a:rPr lang="fr-FR" sz="3200" b="1" dirty="0" smtClean="0">
                <a:solidFill>
                  <a:schemeClr val="accent3">
                    <a:lumMod val="50000"/>
                  </a:schemeClr>
                </a:solidFill>
              </a:rPr>
              <a:t/>
            </a:r>
            <a:br>
              <a:rPr lang="fr-FR" sz="3200" b="1" dirty="0" smtClean="0">
                <a:solidFill>
                  <a:schemeClr val="accent3">
                    <a:lumMod val="50000"/>
                  </a:schemeClr>
                </a:solidFill>
              </a:rPr>
            </a:br>
            <a:r>
              <a:rPr lang="fr-FR" sz="3200" b="1" dirty="0" smtClean="0">
                <a:solidFill>
                  <a:schemeClr val="accent3">
                    <a:lumMod val="50000"/>
                  </a:schemeClr>
                </a:solidFill>
              </a:rPr>
              <a:t>Vers un label méditerranéen des produits du terroir méditerranéen  ? </a:t>
            </a:r>
            <a:r>
              <a:rPr lang="fr-FR" sz="2800" b="1" dirty="0" smtClean="0">
                <a:solidFill>
                  <a:prstClr val="black"/>
                </a:solidFill>
              </a:rPr>
              <a:t/>
            </a:r>
            <a:br>
              <a:rPr lang="fr-FR" sz="2800" b="1" dirty="0" smtClean="0">
                <a:solidFill>
                  <a:prstClr val="black"/>
                </a:solidFill>
              </a:rPr>
            </a:br>
            <a:r>
              <a:rPr lang="fr-FR" sz="2800" b="1" dirty="0" smtClean="0">
                <a:solidFill>
                  <a:prstClr val="black"/>
                </a:solidFill>
              </a:rPr>
              <a:t/>
            </a:r>
            <a:br>
              <a:rPr lang="fr-FR" sz="2800" b="1" dirty="0" smtClean="0">
                <a:solidFill>
                  <a:prstClr val="black"/>
                </a:solidFill>
              </a:rPr>
            </a:br>
            <a:endParaRPr lang="fr-FR" sz="3600" b="1" dirty="0">
              <a:solidFill>
                <a:prstClr val="black"/>
              </a:solidFill>
            </a:endParaRPr>
          </a:p>
        </p:txBody>
      </p:sp>
      <p:pic>
        <p:nvPicPr>
          <p:cNvPr id="4" name="Picture 2"/>
          <p:cNvPicPr>
            <a:picLocks noChangeAspect="1" noChangeArrowheads="1"/>
          </p:cNvPicPr>
          <p:nvPr/>
        </p:nvPicPr>
        <p:blipFill>
          <a:blip r:embed="rId3" cstate="print"/>
          <a:srcRect/>
          <a:stretch>
            <a:fillRect/>
          </a:stretch>
        </p:blipFill>
        <p:spPr bwMode="auto">
          <a:xfrm>
            <a:off x="685800" y="6220019"/>
            <a:ext cx="971550" cy="43815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133951" y="6077144"/>
            <a:ext cx="506535" cy="64770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3364171" y="6315269"/>
            <a:ext cx="1200150" cy="342900"/>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5369961" y="6048569"/>
            <a:ext cx="676275" cy="676275"/>
          </a:xfrm>
          <a:prstGeom prst="rect">
            <a:avLst/>
          </a:prstGeom>
          <a:noFill/>
          <a:ln w="9525">
            <a:no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6932256" y="6048569"/>
            <a:ext cx="1866900" cy="647700"/>
          </a:xfrm>
          <a:prstGeom prst="rect">
            <a:avLst/>
          </a:prstGeom>
          <a:noFill/>
          <a:ln w="9525">
            <a:noFill/>
            <a:miter lim="800000"/>
            <a:headEnd/>
            <a:tailEnd/>
          </a:ln>
        </p:spPr>
      </p:pic>
    </p:spTree>
    <p:extLst>
      <p:ext uri="{BB962C8B-B14F-4D97-AF65-F5344CB8AC3E}">
        <p14:creationId xmlns="" xmlns:p14="http://schemas.microsoft.com/office/powerpoint/2010/main" val="368315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340768"/>
          </a:xfrm>
        </p:spPr>
        <p:txBody>
          <a:bodyPr>
            <a:normAutofit/>
          </a:bodyPr>
          <a:lstStyle/>
          <a:p>
            <a:pPr algn="ctr"/>
            <a:r>
              <a:rPr lang="tr-TR" sz="2400" b="1" dirty="0" smtClean="0">
                <a:solidFill>
                  <a:srgbClr val="0070C0"/>
                </a:solidFill>
              </a:rPr>
              <a:t/>
            </a:r>
            <a:br>
              <a:rPr lang="tr-TR" sz="2400" b="1" dirty="0" smtClean="0">
                <a:solidFill>
                  <a:srgbClr val="0070C0"/>
                </a:solidFill>
              </a:rPr>
            </a:br>
            <a:r>
              <a:rPr lang="fr-FR" sz="2700" b="1" dirty="0" smtClean="0">
                <a:solidFill>
                  <a:srgbClr val="0070C0"/>
                </a:solidFill>
                <a:effectLst/>
              </a:rPr>
              <a:t>Nombre </a:t>
            </a:r>
            <a:r>
              <a:rPr lang="fr-FR" sz="2700" b="1" dirty="0">
                <a:solidFill>
                  <a:srgbClr val="0070C0"/>
                </a:solidFill>
                <a:effectLst/>
              </a:rPr>
              <a:t>et Distribution des Demandes Introduites </a:t>
            </a:r>
            <a:r>
              <a:rPr lang="tr-TR" sz="2700" b="1" dirty="0">
                <a:solidFill>
                  <a:srgbClr val="0070C0"/>
                </a:solidFill>
                <a:effectLst/>
                <a:latin typeface="Cambria"/>
                <a:ea typeface="MS Mincho"/>
                <a:cs typeface="Cambria"/>
              </a:rPr>
              <a:t/>
            </a:r>
            <a:br>
              <a:rPr lang="tr-TR" sz="2700" b="1" dirty="0">
                <a:solidFill>
                  <a:srgbClr val="0070C0"/>
                </a:solidFill>
                <a:effectLst/>
                <a:latin typeface="Cambria"/>
                <a:ea typeface="MS Mincho"/>
                <a:cs typeface="Cambria"/>
              </a:rPr>
            </a:br>
            <a:endParaRPr lang="tr-TR" sz="2700" b="1" dirty="0">
              <a:solidFill>
                <a:srgbClr val="0070C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309410202"/>
              </p:ext>
            </p:extLst>
          </p:nvPr>
        </p:nvGraphicFramePr>
        <p:xfrm>
          <a:off x="251520" y="1484784"/>
          <a:ext cx="8568951" cy="4265333"/>
        </p:xfrm>
        <a:graphic>
          <a:graphicData uri="http://schemas.openxmlformats.org/drawingml/2006/table">
            <a:tbl>
              <a:tblPr firstRow="1" firstCol="1" bandRow="1" bandCol="1">
                <a:tableStyleId>{5C22544A-7EE6-4342-B048-85BDC9FD1C3A}</a:tableStyleId>
              </a:tblPr>
              <a:tblGrid>
                <a:gridCol w="5120805"/>
                <a:gridCol w="1799480"/>
                <a:gridCol w="1648666"/>
              </a:tblGrid>
              <a:tr h="343423">
                <a:tc gridSpan="3">
                  <a:txBody>
                    <a:bodyPr/>
                    <a:lstStyle/>
                    <a:p>
                      <a:pPr>
                        <a:spcAft>
                          <a:spcPts val="0"/>
                        </a:spcAft>
                      </a:pP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r>
              <a:tr h="343423">
                <a:tc>
                  <a:txBody>
                    <a:bodyPr/>
                    <a:lstStyle/>
                    <a:p>
                      <a:pPr>
                        <a:spcAft>
                          <a:spcPts val="0"/>
                        </a:spcAft>
                      </a:pPr>
                      <a:r>
                        <a:rPr lang="fr-FR" sz="1600" dirty="0" smtClean="0">
                          <a:effectLst/>
                        </a:rPr>
                        <a:t>CAT</a:t>
                      </a:r>
                      <a:r>
                        <a:rPr lang="tr-TR" sz="1600" dirty="0" smtClean="0">
                          <a:effectLst/>
                        </a:rPr>
                        <a:t>E</a:t>
                      </a:r>
                      <a:r>
                        <a:rPr lang="fr-FR" sz="1600" dirty="0" smtClean="0">
                          <a:effectLst/>
                        </a:rPr>
                        <a:t>GORIE </a:t>
                      </a:r>
                      <a:r>
                        <a:rPr lang="tr-TR" sz="1600" dirty="0" smtClean="0">
                          <a:effectLst/>
                        </a:rPr>
                        <a:t> </a:t>
                      </a:r>
                      <a:r>
                        <a:rPr lang="fr-FR" sz="1600" dirty="0" smtClean="0">
                          <a:effectLst/>
                        </a:rPr>
                        <a:t>DES </a:t>
                      </a:r>
                      <a:r>
                        <a:rPr lang="tr-TR" sz="1600" dirty="0" smtClean="0">
                          <a:effectLst/>
                        </a:rPr>
                        <a:t> </a:t>
                      </a:r>
                      <a:r>
                        <a:rPr lang="fr-FR" sz="1600" dirty="0" smtClean="0">
                          <a:effectLst/>
                        </a:rPr>
                        <a:t>PRODUITS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NOMBRE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En%</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dirty="0">
                          <a:effectLst/>
                        </a:rPr>
                        <a:t>Fruits, </a:t>
                      </a:r>
                      <a:r>
                        <a:rPr lang="tr-TR" sz="1600" dirty="0" smtClean="0">
                          <a:effectLst/>
                        </a:rPr>
                        <a:t> </a:t>
                      </a:r>
                      <a:r>
                        <a:rPr lang="fr-FR" sz="1600" dirty="0" smtClean="0">
                          <a:effectLst/>
                        </a:rPr>
                        <a:t>légumes</a:t>
                      </a:r>
                      <a:r>
                        <a:rPr lang="tr-TR" sz="1600" dirty="0" smtClean="0">
                          <a:effectLst/>
                        </a:rPr>
                        <a:t>  </a:t>
                      </a:r>
                      <a:r>
                        <a:rPr lang="fr-FR" sz="1600" dirty="0" smtClean="0">
                          <a:effectLst/>
                        </a:rPr>
                        <a:t> et</a:t>
                      </a:r>
                      <a:r>
                        <a:rPr lang="tr-TR" sz="1600" dirty="0" smtClean="0">
                          <a:effectLst/>
                        </a:rPr>
                        <a:t> </a:t>
                      </a:r>
                      <a:r>
                        <a:rPr lang="fr-FR" sz="1600" dirty="0" smtClean="0">
                          <a:effectLst/>
                        </a:rPr>
                        <a:t> </a:t>
                      </a:r>
                      <a:r>
                        <a:rPr lang="fr-FR" sz="1600" dirty="0">
                          <a:effectLst/>
                        </a:rPr>
                        <a:t>céréales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52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31,1</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a:effectLst/>
                        </a:rPr>
                        <a:t>Fromages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7,2</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dirty="0">
                          <a:effectLst/>
                        </a:rPr>
                        <a:t>Huile </a:t>
                      </a:r>
                      <a:r>
                        <a:rPr lang="tr-TR" sz="1600" dirty="0" smtClean="0">
                          <a:effectLst/>
                        </a:rPr>
                        <a:t> </a:t>
                      </a:r>
                      <a:r>
                        <a:rPr lang="fr-FR" sz="1600" dirty="0" smtClean="0">
                          <a:effectLst/>
                        </a:rPr>
                        <a:t>d’olive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3</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1,8</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dirty="0">
                          <a:effectLst/>
                        </a:rPr>
                        <a:t>Produits </a:t>
                      </a:r>
                      <a:r>
                        <a:rPr lang="tr-TR" sz="1600" dirty="0" smtClean="0">
                          <a:effectLst/>
                        </a:rPr>
                        <a:t> </a:t>
                      </a:r>
                      <a:r>
                        <a:rPr lang="fr-FR" sz="1600" dirty="0" smtClean="0">
                          <a:effectLst/>
                        </a:rPr>
                        <a:t>à </a:t>
                      </a:r>
                      <a:r>
                        <a:rPr lang="tr-TR" sz="1600" dirty="0" smtClean="0">
                          <a:effectLst/>
                        </a:rPr>
                        <a:t> </a:t>
                      </a:r>
                      <a:r>
                        <a:rPr lang="fr-FR" sz="1600" dirty="0" smtClean="0">
                          <a:effectLst/>
                        </a:rPr>
                        <a:t>base </a:t>
                      </a:r>
                      <a:r>
                        <a:rPr lang="tr-TR" sz="1600" dirty="0" smtClean="0">
                          <a:effectLst/>
                        </a:rPr>
                        <a:t> </a:t>
                      </a:r>
                      <a:r>
                        <a:rPr lang="fr-FR" sz="1600" dirty="0" smtClean="0">
                          <a:effectLst/>
                        </a:rPr>
                        <a:t>de </a:t>
                      </a:r>
                      <a:r>
                        <a:rPr lang="tr-TR" sz="1600" dirty="0" smtClean="0">
                          <a:effectLst/>
                        </a:rPr>
                        <a:t> </a:t>
                      </a:r>
                      <a:r>
                        <a:rPr lang="fr-FR" sz="1600" dirty="0" smtClean="0">
                          <a:effectLst/>
                        </a:rPr>
                        <a:t>viande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r>
              <a:tr h="387737">
                <a:tc>
                  <a:txBody>
                    <a:bodyPr/>
                    <a:lstStyle/>
                    <a:p>
                      <a:pPr>
                        <a:spcAft>
                          <a:spcPts val="0"/>
                        </a:spcAft>
                      </a:pPr>
                      <a:r>
                        <a:rPr lang="fr-FR" sz="1600" dirty="0">
                          <a:effectLst/>
                        </a:rPr>
                        <a:t>Produits </a:t>
                      </a:r>
                      <a:r>
                        <a:rPr lang="tr-TR" sz="1600" dirty="0" smtClean="0">
                          <a:effectLst/>
                        </a:rPr>
                        <a:t> </a:t>
                      </a:r>
                      <a:r>
                        <a:rPr lang="fr-FR" sz="1600" dirty="0" smtClean="0">
                          <a:effectLst/>
                        </a:rPr>
                        <a:t>de </a:t>
                      </a:r>
                      <a:r>
                        <a:rPr lang="tr-TR" sz="1600" dirty="0" smtClean="0">
                          <a:effectLst/>
                        </a:rPr>
                        <a:t> </a:t>
                      </a:r>
                      <a:r>
                        <a:rPr lang="fr-FR" sz="1600" dirty="0" smtClean="0">
                          <a:effectLst/>
                        </a:rPr>
                        <a:t>la </a:t>
                      </a:r>
                      <a:r>
                        <a:rPr lang="fr-FR" sz="1600" dirty="0">
                          <a:effectLst/>
                        </a:rPr>
                        <a:t>confiserie, </a:t>
                      </a:r>
                      <a:r>
                        <a:rPr lang="tr-TR" sz="1600" dirty="0" smtClean="0">
                          <a:effectLst/>
                        </a:rPr>
                        <a:t> </a:t>
                      </a:r>
                      <a:r>
                        <a:rPr lang="fr-FR" sz="1600" dirty="0" smtClean="0">
                          <a:effectLst/>
                        </a:rPr>
                        <a:t>de </a:t>
                      </a:r>
                      <a:r>
                        <a:rPr lang="tr-TR" sz="1600" dirty="0" smtClean="0">
                          <a:effectLst/>
                        </a:rPr>
                        <a:t> </a:t>
                      </a:r>
                      <a:r>
                        <a:rPr lang="fr-FR" sz="1600" dirty="0" smtClean="0">
                          <a:effectLst/>
                        </a:rPr>
                        <a:t>la </a:t>
                      </a:r>
                      <a:r>
                        <a:rPr lang="tr-TR" sz="1600" dirty="0" smtClean="0">
                          <a:effectLst/>
                        </a:rPr>
                        <a:t> </a:t>
                      </a:r>
                      <a:r>
                        <a:rPr lang="fr-FR" sz="1600" dirty="0" smtClean="0">
                          <a:effectLst/>
                        </a:rPr>
                        <a:t>boulangerie</a:t>
                      </a:r>
                      <a:r>
                        <a:rPr lang="fr-FR" sz="1600" dirty="0">
                          <a:effectLst/>
                        </a:rPr>
                        <a:t>, </a:t>
                      </a:r>
                      <a:r>
                        <a:rPr lang="tr-TR" sz="1600" dirty="0" smtClean="0">
                          <a:effectLst/>
                        </a:rPr>
                        <a:t> </a:t>
                      </a:r>
                      <a:r>
                        <a:rPr lang="fr-FR" sz="1600" dirty="0" smtClean="0">
                          <a:effectLst/>
                        </a:rPr>
                        <a:t>de </a:t>
                      </a:r>
                      <a:r>
                        <a:rPr lang="tr-TR" sz="1600" dirty="0" smtClean="0">
                          <a:effectLst/>
                        </a:rPr>
                        <a:t> </a:t>
                      </a:r>
                      <a:r>
                        <a:rPr lang="fr-FR" sz="1600" dirty="0" smtClean="0">
                          <a:effectLst/>
                        </a:rPr>
                        <a:t>la </a:t>
                      </a:r>
                      <a:r>
                        <a:rPr lang="fr-FR" sz="1600" dirty="0">
                          <a:effectLst/>
                        </a:rPr>
                        <a:t>pâtisserie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43</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25,7</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dirty="0">
                          <a:effectLst/>
                        </a:rPr>
                        <a:t>Autres </a:t>
                      </a:r>
                      <a:r>
                        <a:rPr lang="tr-TR" sz="1600" dirty="0" smtClean="0">
                          <a:effectLst/>
                        </a:rPr>
                        <a:t> </a:t>
                      </a:r>
                      <a:r>
                        <a:rPr lang="fr-FR" sz="1600" dirty="0" smtClean="0">
                          <a:effectLst/>
                        </a:rPr>
                        <a:t>produits </a:t>
                      </a:r>
                      <a:r>
                        <a:rPr lang="tr-TR" sz="1600" dirty="0" smtClean="0">
                          <a:effectLst/>
                        </a:rPr>
                        <a:t> </a:t>
                      </a:r>
                      <a:r>
                        <a:rPr lang="fr-FR" sz="1600" dirty="0" smtClean="0">
                          <a:effectLst/>
                        </a:rPr>
                        <a:t>d’origine </a:t>
                      </a:r>
                      <a:r>
                        <a:rPr lang="tr-TR" sz="1600" dirty="0" smtClean="0">
                          <a:effectLst/>
                        </a:rPr>
                        <a:t> </a:t>
                      </a:r>
                      <a:r>
                        <a:rPr lang="fr-FR" sz="1600" dirty="0" smtClean="0">
                          <a:effectLst/>
                        </a:rPr>
                        <a:t>animale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10</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6,0</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dirty="0">
                          <a:effectLst/>
                        </a:rPr>
                        <a:t>Boissons </a:t>
                      </a:r>
                      <a:r>
                        <a:rPr lang="tr-TR" sz="1600" dirty="0" smtClean="0">
                          <a:effectLst/>
                        </a:rPr>
                        <a:t> </a:t>
                      </a:r>
                      <a:r>
                        <a:rPr lang="fr-FR" sz="1600" dirty="0" smtClean="0">
                          <a:effectLst/>
                        </a:rPr>
                        <a:t>non </a:t>
                      </a:r>
                      <a:r>
                        <a:rPr lang="tr-TR" sz="1600" dirty="0" smtClean="0">
                          <a:effectLst/>
                        </a:rPr>
                        <a:t> </a:t>
                      </a:r>
                      <a:r>
                        <a:rPr lang="fr-FR" sz="1600" dirty="0" smtClean="0">
                          <a:effectLst/>
                        </a:rPr>
                        <a:t>alcoolisées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4,2</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dirty="0">
                          <a:effectLst/>
                        </a:rPr>
                        <a:t>Plats </a:t>
                      </a:r>
                      <a:r>
                        <a:rPr lang="tr-TR" sz="1600" dirty="0" smtClean="0">
                          <a:effectLst/>
                        </a:rPr>
                        <a:t> </a:t>
                      </a:r>
                      <a:r>
                        <a:rPr lang="fr-FR" sz="1600" dirty="0" smtClean="0">
                          <a:effectLst/>
                        </a:rPr>
                        <a:t>locaux</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40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24,0</a:t>
                      </a:r>
                      <a:endParaRPr lang="tr-TR" sz="1200">
                        <a:effectLst/>
                        <a:latin typeface="Cambria"/>
                        <a:ea typeface="MS Mincho"/>
                        <a:cs typeface="Cambria"/>
                      </a:endParaRPr>
                    </a:p>
                  </a:txBody>
                  <a:tcPr marL="68580" marR="68580" marT="0" marB="0"/>
                </a:tc>
              </a:tr>
              <a:tr h="343423">
                <a:tc>
                  <a:txBody>
                    <a:bodyPr/>
                    <a:lstStyle/>
                    <a:p>
                      <a:pPr>
                        <a:spcAft>
                          <a:spcPts val="0"/>
                        </a:spcAft>
                      </a:pPr>
                      <a:r>
                        <a:rPr lang="fr-FR" sz="1600">
                          <a:effectLst/>
                        </a:rPr>
                        <a:t>TOTAL</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167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100</a:t>
                      </a:r>
                      <a:endParaRPr lang="tr-TR" sz="1200">
                        <a:effectLst/>
                        <a:latin typeface="Cambria"/>
                        <a:ea typeface="MS Mincho"/>
                        <a:cs typeface="Cambria"/>
                      </a:endParaRPr>
                    </a:p>
                  </a:txBody>
                  <a:tcPr marL="68580" marR="68580" marT="0" marB="0"/>
                </a:tc>
              </a:tr>
              <a:tr h="343423">
                <a:tc gridSpan="3">
                  <a:txBody>
                    <a:bodyPr/>
                    <a:lstStyle/>
                    <a:p>
                      <a:pPr>
                        <a:spcAft>
                          <a:spcPts val="0"/>
                        </a:spcAft>
                      </a:pPr>
                      <a:r>
                        <a:rPr lang="fr-FR" sz="1600" dirty="0">
                          <a:solidFill>
                            <a:schemeClr val="tx1"/>
                          </a:solidFill>
                          <a:effectLst/>
                        </a:rPr>
                        <a:t>Source : Nos calculs sur bases de donnés de l’IPT, (01 Février 2014)</a:t>
                      </a:r>
                      <a:endParaRPr lang="tr-TR" sz="1200" dirty="0">
                        <a:solidFill>
                          <a:schemeClr val="tx1"/>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978875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xmlns="" val="1152759389"/>
              </p:ext>
            </p:extLst>
          </p:nvPr>
        </p:nvGraphicFramePr>
        <p:xfrm>
          <a:off x="457200" y="1052735"/>
          <a:ext cx="8417604" cy="4392490"/>
        </p:xfrm>
        <a:graphic>
          <a:graphicData uri="http://schemas.openxmlformats.org/drawingml/2006/table">
            <a:tbl>
              <a:tblPr firstRow="1" firstCol="1" bandRow="1" bandCol="1">
                <a:tableStyleId>{5C22544A-7EE6-4342-B048-85BDC9FD1C3A}</a:tableStyleId>
              </a:tblPr>
              <a:tblGrid>
                <a:gridCol w="1833460"/>
                <a:gridCol w="1645455"/>
                <a:gridCol w="1645455"/>
                <a:gridCol w="1645455"/>
                <a:gridCol w="1647779"/>
              </a:tblGrid>
              <a:tr h="729559">
                <a:tc>
                  <a:txBody>
                    <a:bodyPr/>
                    <a:lstStyle/>
                    <a:p>
                      <a:pPr>
                        <a:spcAft>
                          <a:spcPts val="0"/>
                        </a:spcAft>
                      </a:pPr>
                      <a:r>
                        <a:rPr lang="fr-FR" sz="1500" dirty="0">
                          <a:effectLst/>
                        </a:rPr>
                        <a:t>Désignation</a:t>
                      </a:r>
                      <a:endParaRPr lang="tr-TR" sz="1100" dirty="0">
                        <a:effectLst/>
                        <a:latin typeface="Cambria"/>
                        <a:ea typeface="MS Mincho"/>
                        <a:cs typeface="Cambria"/>
                      </a:endParaRPr>
                    </a:p>
                  </a:txBody>
                  <a:tcPr marL="62750" marR="62750" marT="0" marB="0"/>
                </a:tc>
                <a:tc>
                  <a:txBody>
                    <a:bodyPr/>
                    <a:lstStyle/>
                    <a:p>
                      <a:pPr algn="ctr">
                        <a:spcAft>
                          <a:spcPts val="0"/>
                        </a:spcAft>
                      </a:pPr>
                      <a:r>
                        <a:rPr lang="fr-FR" sz="1500" b="1" dirty="0">
                          <a:effectLst/>
                        </a:rPr>
                        <a:t>Pays</a:t>
                      </a:r>
                      <a:endParaRPr lang="tr-TR" sz="1100" b="1" dirty="0">
                        <a:effectLst/>
                        <a:latin typeface="Cambria"/>
                        <a:ea typeface="MS Mincho"/>
                        <a:cs typeface="Cambria"/>
                      </a:endParaRPr>
                    </a:p>
                  </a:txBody>
                  <a:tcPr marL="62750" marR="62750" marT="0" marB="0"/>
                </a:tc>
                <a:tc>
                  <a:txBody>
                    <a:bodyPr/>
                    <a:lstStyle/>
                    <a:p>
                      <a:pPr algn="ctr">
                        <a:spcAft>
                          <a:spcPts val="0"/>
                        </a:spcAft>
                      </a:pPr>
                      <a:r>
                        <a:rPr lang="fr-FR" sz="1500" b="1" dirty="0">
                          <a:effectLst/>
                        </a:rPr>
                        <a:t>Type de Demande</a:t>
                      </a:r>
                      <a:endParaRPr lang="tr-TR" sz="1100" b="1" dirty="0">
                        <a:effectLst/>
                        <a:latin typeface="Cambria"/>
                        <a:ea typeface="MS Mincho"/>
                        <a:cs typeface="Cambria"/>
                      </a:endParaRPr>
                    </a:p>
                  </a:txBody>
                  <a:tcPr marL="62750" marR="62750" marT="0" marB="0"/>
                </a:tc>
                <a:tc>
                  <a:txBody>
                    <a:bodyPr/>
                    <a:lstStyle/>
                    <a:p>
                      <a:pPr algn="ctr">
                        <a:spcAft>
                          <a:spcPts val="0"/>
                        </a:spcAft>
                      </a:pPr>
                      <a:r>
                        <a:rPr lang="fr-FR" sz="1500" b="1" dirty="0">
                          <a:effectLst/>
                        </a:rPr>
                        <a:t>Statut</a:t>
                      </a:r>
                      <a:endParaRPr lang="tr-TR" sz="1100" b="1" dirty="0">
                        <a:effectLst/>
                        <a:latin typeface="Cambria"/>
                        <a:ea typeface="MS Mincho"/>
                        <a:cs typeface="Cambria"/>
                      </a:endParaRPr>
                    </a:p>
                  </a:txBody>
                  <a:tcPr marL="62750" marR="62750" marT="0" marB="0"/>
                </a:tc>
                <a:tc>
                  <a:txBody>
                    <a:bodyPr/>
                    <a:lstStyle/>
                    <a:p>
                      <a:pPr algn="ctr">
                        <a:spcAft>
                          <a:spcPts val="0"/>
                        </a:spcAft>
                      </a:pPr>
                      <a:r>
                        <a:rPr lang="fr-FR" sz="1500" b="1" dirty="0">
                          <a:effectLst/>
                        </a:rPr>
                        <a:t>Date</a:t>
                      </a:r>
                      <a:endParaRPr lang="tr-TR" sz="1100" b="1" dirty="0">
                        <a:effectLst/>
                        <a:latin typeface="Cambria"/>
                        <a:ea typeface="MS Mincho"/>
                        <a:cs typeface="Cambria"/>
                      </a:endParaRPr>
                    </a:p>
                  </a:txBody>
                  <a:tcPr marL="62750" marR="62750" marT="0" marB="0"/>
                </a:tc>
              </a:tr>
              <a:tr h="658447">
                <a:tc>
                  <a:txBody>
                    <a:bodyPr/>
                    <a:lstStyle/>
                    <a:p>
                      <a:pPr>
                        <a:spcAft>
                          <a:spcPts val="0"/>
                        </a:spcAft>
                      </a:pPr>
                      <a:r>
                        <a:rPr lang="fr-FR" sz="1500">
                          <a:effectLst/>
                        </a:rPr>
                        <a:t>Prosciutto di Parma</a:t>
                      </a:r>
                      <a:endParaRPr lang="tr-TR" sz="1100">
                        <a:effectLst/>
                        <a:latin typeface="Cambria"/>
                        <a:ea typeface="MS Mincho"/>
                        <a:cs typeface="Cambria"/>
                      </a:endParaRPr>
                    </a:p>
                  </a:txBody>
                  <a:tcPr marL="62750" marR="62750" marT="0" marB="0"/>
                </a:tc>
                <a:tc>
                  <a:txBody>
                    <a:bodyPr/>
                    <a:lstStyle/>
                    <a:p>
                      <a:pPr>
                        <a:spcAft>
                          <a:spcPts val="0"/>
                        </a:spcAft>
                      </a:pPr>
                      <a:r>
                        <a:rPr lang="fr-FR" sz="1500" dirty="0">
                          <a:effectLst/>
                        </a:rPr>
                        <a:t>Italie   </a:t>
                      </a:r>
                      <a:endParaRPr lang="tr-TR" sz="1100" dirty="0">
                        <a:effectLst/>
                        <a:latin typeface="Cambria"/>
                        <a:ea typeface="MS Mincho"/>
                        <a:cs typeface="Cambria"/>
                      </a:endParaRPr>
                    </a:p>
                  </a:txBody>
                  <a:tcPr marL="62750" marR="62750" marT="0" marB="0"/>
                </a:tc>
                <a:tc>
                  <a:txBody>
                    <a:bodyPr/>
                    <a:lstStyle/>
                    <a:p>
                      <a:pPr>
                        <a:spcAft>
                          <a:spcPts val="0"/>
                        </a:spcAft>
                      </a:pPr>
                      <a:r>
                        <a:rPr lang="fr-FR" sz="1500" dirty="0">
                          <a:effectLst/>
                        </a:rPr>
                        <a:t>AOP</a:t>
                      </a:r>
                      <a:endParaRPr lang="tr-TR" sz="1100" dirty="0">
                        <a:effectLst/>
                        <a:latin typeface="Cambria"/>
                        <a:ea typeface="MS Mincho"/>
                        <a:cs typeface="Cambria"/>
                      </a:endParaRPr>
                    </a:p>
                  </a:txBody>
                  <a:tcPr marL="62750" marR="62750" marT="0" marB="0"/>
                </a:tc>
                <a:tc>
                  <a:txBody>
                    <a:bodyPr/>
                    <a:lstStyle/>
                    <a:p>
                      <a:pPr>
                        <a:spcAft>
                          <a:spcPts val="0"/>
                        </a:spcAft>
                      </a:pPr>
                      <a:r>
                        <a:rPr lang="fr-FR" sz="1500">
                          <a:effectLst/>
                        </a:rPr>
                        <a:t>Enregistrée</a:t>
                      </a:r>
                      <a:endParaRPr lang="tr-TR" sz="1100">
                        <a:effectLst/>
                        <a:latin typeface="Cambria"/>
                        <a:ea typeface="MS Mincho"/>
                        <a:cs typeface="Cambria"/>
                      </a:endParaRPr>
                    </a:p>
                  </a:txBody>
                  <a:tcPr marL="62750" marR="62750" marT="0" marB="0"/>
                </a:tc>
                <a:tc>
                  <a:txBody>
                    <a:bodyPr/>
                    <a:lstStyle/>
                    <a:p>
                      <a:pPr algn="r">
                        <a:spcAft>
                          <a:spcPts val="0"/>
                        </a:spcAft>
                      </a:pPr>
                      <a:r>
                        <a:rPr lang="fr-FR" sz="1500">
                          <a:effectLst/>
                        </a:rPr>
                        <a:t>18.12.2007</a:t>
                      </a:r>
                      <a:endParaRPr lang="tr-TR" sz="1100">
                        <a:effectLst/>
                        <a:latin typeface="Cambria"/>
                        <a:ea typeface="MS Mincho"/>
                        <a:cs typeface="Cambria"/>
                      </a:endParaRPr>
                    </a:p>
                  </a:txBody>
                  <a:tcPr marL="62750" marR="62750" marT="0" marB="0"/>
                </a:tc>
              </a:tr>
              <a:tr h="658447">
                <a:tc>
                  <a:txBody>
                    <a:bodyPr/>
                    <a:lstStyle/>
                    <a:p>
                      <a:pPr>
                        <a:spcAft>
                          <a:spcPts val="0"/>
                        </a:spcAft>
                      </a:pPr>
                      <a:r>
                        <a:rPr lang="fr-FR" sz="1500">
                          <a:effectLst/>
                        </a:rPr>
                        <a:t>Scotch Whisky</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Ecosse</a:t>
                      </a:r>
                      <a:endParaRPr lang="tr-TR" sz="1100">
                        <a:effectLst/>
                        <a:latin typeface="Cambria"/>
                        <a:ea typeface="MS Mincho"/>
                        <a:cs typeface="Cambria"/>
                      </a:endParaRPr>
                    </a:p>
                  </a:txBody>
                  <a:tcPr marL="62750" marR="62750" marT="0" marB="0"/>
                </a:tc>
                <a:tc>
                  <a:txBody>
                    <a:bodyPr/>
                    <a:lstStyle/>
                    <a:p>
                      <a:pPr>
                        <a:spcAft>
                          <a:spcPts val="0"/>
                        </a:spcAft>
                      </a:pPr>
                      <a:r>
                        <a:rPr lang="fr-FR" sz="1500" dirty="0">
                          <a:effectLst/>
                        </a:rPr>
                        <a:t>AOP</a:t>
                      </a:r>
                      <a:endParaRPr lang="tr-TR" sz="1100" dirty="0">
                        <a:effectLst/>
                        <a:latin typeface="Cambria"/>
                        <a:ea typeface="MS Mincho"/>
                        <a:cs typeface="Cambria"/>
                      </a:endParaRPr>
                    </a:p>
                  </a:txBody>
                  <a:tcPr marL="62750" marR="62750" marT="0" marB="0"/>
                </a:tc>
                <a:tc>
                  <a:txBody>
                    <a:bodyPr/>
                    <a:lstStyle/>
                    <a:p>
                      <a:pPr>
                        <a:spcAft>
                          <a:spcPts val="0"/>
                        </a:spcAft>
                      </a:pPr>
                      <a:r>
                        <a:rPr lang="fr-FR" sz="1500">
                          <a:effectLst/>
                        </a:rPr>
                        <a:t>Enregistrée</a:t>
                      </a:r>
                      <a:endParaRPr lang="tr-TR" sz="1100">
                        <a:effectLst/>
                        <a:latin typeface="Cambria"/>
                        <a:ea typeface="MS Mincho"/>
                        <a:cs typeface="Cambria"/>
                      </a:endParaRPr>
                    </a:p>
                  </a:txBody>
                  <a:tcPr marL="62750" marR="62750" marT="0" marB="0"/>
                </a:tc>
                <a:tc>
                  <a:txBody>
                    <a:bodyPr/>
                    <a:lstStyle/>
                    <a:p>
                      <a:pPr algn="r">
                        <a:spcAft>
                          <a:spcPts val="0"/>
                        </a:spcAft>
                      </a:pPr>
                      <a:r>
                        <a:rPr lang="fr-FR" sz="1500">
                          <a:effectLst/>
                        </a:rPr>
                        <a:t>02.06.2008</a:t>
                      </a:r>
                      <a:endParaRPr lang="tr-TR" sz="1100">
                        <a:effectLst/>
                        <a:latin typeface="Cambria"/>
                        <a:ea typeface="MS Mincho"/>
                        <a:cs typeface="Cambria"/>
                      </a:endParaRPr>
                    </a:p>
                  </a:txBody>
                  <a:tcPr marL="62750" marR="62750" marT="0" marB="0"/>
                </a:tc>
              </a:tr>
              <a:tr h="687025">
                <a:tc>
                  <a:txBody>
                    <a:bodyPr/>
                    <a:lstStyle/>
                    <a:p>
                      <a:pPr>
                        <a:spcAft>
                          <a:spcPts val="0"/>
                        </a:spcAft>
                      </a:pPr>
                      <a:r>
                        <a:rPr lang="fr-FR" sz="1500">
                          <a:effectLst/>
                        </a:rPr>
                        <a:t>Parmigiano Reggiano</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Italie</a:t>
                      </a:r>
                      <a:endParaRPr lang="tr-TR" sz="1100">
                        <a:effectLst/>
                        <a:latin typeface="Cambria"/>
                        <a:ea typeface="MS Mincho"/>
                        <a:cs typeface="Cambria"/>
                      </a:endParaRPr>
                    </a:p>
                  </a:txBody>
                  <a:tcPr marL="62750" marR="62750" marT="0" marB="0"/>
                </a:tc>
                <a:tc>
                  <a:txBody>
                    <a:bodyPr/>
                    <a:lstStyle/>
                    <a:p>
                      <a:pPr>
                        <a:spcAft>
                          <a:spcPts val="0"/>
                        </a:spcAft>
                      </a:pPr>
                      <a:r>
                        <a:rPr lang="fr-FR" sz="1500" dirty="0">
                          <a:effectLst/>
                        </a:rPr>
                        <a:t>AOP</a:t>
                      </a:r>
                      <a:endParaRPr lang="tr-TR" sz="1100" dirty="0">
                        <a:effectLst/>
                        <a:latin typeface="Cambria"/>
                        <a:ea typeface="MS Mincho"/>
                        <a:cs typeface="Cambria"/>
                      </a:endParaRPr>
                    </a:p>
                  </a:txBody>
                  <a:tcPr marL="62750" marR="62750" marT="0" marB="0"/>
                </a:tc>
                <a:tc>
                  <a:txBody>
                    <a:bodyPr/>
                    <a:lstStyle/>
                    <a:p>
                      <a:pPr>
                        <a:spcAft>
                          <a:spcPts val="0"/>
                        </a:spcAft>
                      </a:pPr>
                      <a:r>
                        <a:rPr lang="fr-FR" sz="1500" dirty="0">
                          <a:effectLst/>
                        </a:rPr>
                        <a:t>introduite</a:t>
                      </a:r>
                      <a:endParaRPr lang="tr-TR" sz="1100" dirty="0">
                        <a:effectLst/>
                        <a:latin typeface="Cambria"/>
                        <a:ea typeface="MS Mincho"/>
                        <a:cs typeface="Cambria"/>
                      </a:endParaRPr>
                    </a:p>
                  </a:txBody>
                  <a:tcPr marL="62750" marR="62750" marT="0" marB="0"/>
                </a:tc>
                <a:tc>
                  <a:txBody>
                    <a:bodyPr/>
                    <a:lstStyle/>
                    <a:p>
                      <a:pPr algn="r">
                        <a:spcAft>
                          <a:spcPts val="0"/>
                        </a:spcAft>
                      </a:pPr>
                      <a:r>
                        <a:rPr lang="fr-FR" sz="1500">
                          <a:effectLst/>
                        </a:rPr>
                        <a:t>2011</a:t>
                      </a:r>
                      <a:endParaRPr lang="tr-TR" sz="1100">
                        <a:effectLst/>
                        <a:latin typeface="Cambria"/>
                        <a:ea typeface="MS Mincho"/>
                        <a:cs typeface="Cambria"/>
                      </a:endParaRPr>
                    </a:p>
                  </a:txBody>
                  <a:tcPr marL="62750" marR="62750" marT="0" marB="0"/>
                </a:tc>
              </a:tr>
              <a:tr h="708374">
                <a:tc>
                  <a:txBody>
                    <a:bodyPr/>
                    <a:lstStyle/>
                    <a:p>
                      <a:pPr>
                        <a:spcAft>
                          <a:spcPts val="0"/>
                        </a:spcAft>
                      </a:pPr>
                      <a:r>
                        <a:rPr lang="fr-FR" sz="1500">
                          <a:effectLst/>
                        </a:rPr>
                        <a:t>Hellim/Halloumi</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Chipre du Nord</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AOP</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Enregistrée</a:t>
                      </a:r>
                      <a:endParaRPr lang="tr-TR" sz="1100">
                        <a:effectLst/>
                        <a:latin typeface="Cambria"/>
                        <a:ea typeface="MS Mincho"/>
                        <a:cs typeface="Cambria"/>
                      </a:endParaRPr>
                    </a:p>
                  </a:txBody>
                  <a:tcPr marL="62750" marR="62750" marT="0" marB="0"/>
                </a:tc>
                <a:tc>
                  <a:txBody>
                    <a:bodyPr/>
                    <a:lstStyle/>
                    <a:p>
                      <a:pPr algn="r">
                        <a:spcAft>
                          <a:spcPts val="0"/>
                        </a:spcAft>
                      </a:pPr>
                      <a:r>
                        <a:rPr lang="fr-FR" sz="1500">
                          <a:effectLst/>
                        </a:rPr>
                        <a:t>10.10.2008</a:t>
                      </a:r>
                      <a:endParaRPr lang="tr-TR" sz="1100">
                        <a:effectLst/>
                        <a:latin typeface="Cambria"/>
                        <a:ea typeface="MS Mincho"/>
                        <a:cs typeface="Cambria"/>
                      </a:endParaRPr>
                    </a:p>
                  </a:txBody>
                  <a:tcPr marL="62750" marR="62750" marT="0" marB="0"/>
                </a:tc>
              </a:tr>
              <a:tr h="658447">
                <a:tc>
                  <a:txBody>
                    <a:bodyPr/>
                    <a:lstStyle/>
                    <a:p>
                      <a:pPr>
                        <a:spcAft>
                          <a:spcPts val="0"/>
                        </a:spcAft>
                      </a:pPr>
                      <a:r>
                        <a:rPr lang="fr-FR" sz="1500">
                          <a:effectLst/>
                        </a:rPr>
                        <a:t>Champagne</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France</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AOP</a:t>
                      </a:r>
                      <a:endParaRPr lang="tr-TR" sz="1100">
                        <a:effectLst/>
                        <a:latin typeface="Cambria"/>
                        <a:ea typeface="MS Mincho"/>
                        <a:cs typeface="Cambria"/>
                      </a:endParaRPr>
                    </a:p>
                  </a:txBody>
                  <a:tcPr marL="62750" marR="62750" marT="0" marB="0"/>
                </a:tc>
                <a:tc>
                  <a:txBody>
                    <a:bodyPr/>
                    <a:lstStyle/>
                    <a:p>
                      <a:pPr>
                        <a:spcAft>
                          <a:spcPts val="0"/>
                        </a:spcAft>
                      </a:pPr>
                      <a:r>
                        <a:rPr lang="fr-FR" sz="1500">
                          <a:effectLst/>
                        </a:rPr>
                        <a:t>introduite</a:t>
                      </a:r>
                      <a:endParaRPr lang="tr-TR" sz="1100">
                        <a:effectLst/>
                        <a:latin typeface="Cambria"/>
                        <a:ea typeface="MS Mincho"/>
                        <a:cs typeface="Cambria"/>
                      </a:endParaRPr>
                    </a:p>
                  </a:txBody>
                  <a:tcPr marL="62750" marR="62750" marT="0" marB="0"/>
                </a:tc>
                <a:tc>
                  <a:txBody>
                    <a:bodyPr/>
                    <a:lstStyle/>
                    <a:p>
                      <a:pPr algn="r">
                        <a:spcAft>
                          <a:spcPts val="0"/>
                        </a:spcAft>
                      </a:pPr>
                      <a:r>
                        <a:rPr lang="fr-FR" sz="1500" dirty="0">
                          <a:effectLst/>
                        </a:rPr>
                        <a:t>2001</a:t>
                      </a:r>
                      <a:endParaRPr lang="tr-TR" sz="1100" dirty="0">
                        <a:effectLst/>
                        <a:latin typeface="Cambria"/>
                        <a:ea typeface="MS Mincho"/>
                        <a:cs typeface="Cambria"/>
                      </a:endParaRPr>
                    </a:p>
                  </a:txBody>
                  <a:tcPr marL="62750" marR="62750" marT="0" marB="0"/>
                </a:tc>
              </a:tr>
              <a:tr h="292191">
                <a:tc gridSpan="5">
                  <a:txBody>
                    <a:bodyPr/>
                    <a:lstStyle/>
                    <a:p>
                      <a:pPr>
                        <a:spcAft>
                          <a:spcPts val="0"/>
                        </a:spcAft>
                      </a:pPr>
                      <a:r>
                        <a:rPr lang="fr-FR" sz="1500" dirty="0">
                          <a:solidFill>
                            <a:schemeClr val="tx1"/>
                          </a:solidFill>
                          <a:effectLst/>
                        </a:rPr>
                        <a:t>Source : IPT (01 Février 2014)</a:t>
                      </a:r>
                      <a:endParaRPr lang="tr-TR" sz="1100" dirty="0">
                        <a:solidFill>
                          <a:schemeClr val="tx1"/>
                        </a:solidFill>
                        <a:effectLst/>
                        <a:latin typeface="Cambria"/>
                        <a:ea typeface="MS Mincho"/>
                        <a:cs typeface="Cambria"/>
                      </a:endParaRPr>
                    </a:p>
                  </a:txBody>
                  <a:tcPr marL="62750" marR="6275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6" name="Dikdörtgen 5"/>
          <p:cNvSpPr/>
          <p:nvPr/>
        </p:nvSpPr>
        <p:spPr>
          <a:xfrm>
            <a:off x="1691680" y="380826"/>
            <a:ext cx="6054286" cy="584775"/>
          </a:xfrm>
          <a:prstGeom prst="rect">
            <a:avLst/>
          </a:prstGeom>
        </p:spPr>
        <p:txBody>
          <a:bodyPr wrap="none">
            <a:spAutoFit/>
          </a:bodyPr>
          <a:lstStyle/>
          <a:p>
            <a:r>
              <a:rPr lang="fr-FR" sz="3200" b="1" dirty="0">
                <a:solidFill>
                  <a:srgbClr val="0070C0"/>
                </a:solidFill>
              </a:rPr>
              <a:t>Demandes extérieures Introduites</a:t>
            </a:r>
            <a:endParaRPr lang="tr-TR" sz="3200" dirty="0">
              <a:solidFill>
                <a:srgbClr val="0070C0"/>
              </a:solidFill>
            </a:endParaRPr>
          </a:p>
        </p:txBody>
      </p:sp>
    </p:spTree>
    <p:extLst>
      <p:ext uri="{BB962C8B-B14F-4D97-AF65-F5344CB8AC3E}">
        <p14:creationId xmlns:p14="http://schemas.microsoft.com/office/powerpoint/2010/main" xmlns="" val="3349268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640960" cy="1340768"/>
          </a:xfrm>
        </p:spPr>
        <p:txBody>
          <a:bodyPr>
            <a:noAutofit/>
          </a:bodyPr>
          <a:lstStyle/>
          <a:p>
            <a:r>
              <a:rPr lang="tr-TR" sz="1400" b="1" dirty="0" smtClean="0">
                <a:solidFill>
                  <a:srgbClr val="0070C0"/>
                </a:solidFill>
              </a:rPr>
              <a:t/>
            </a:r>
            <a:br>
              <a:rPr lang="tr-TR" sz="1400" b="1" dirty="0" smtClean="0">
                <a:solidFill>
                  <a:srgbClr val="0070C0"/>
                </a:solidFill>
              </a:rPr>
            </a:br>
            <a:r>
              <a:rPr lang="fr-FR" sz="1600" b="1" dirty="0" smtClean="0">
                <a:solidFill>
                  <a:srgbClr val="0070C0"/>
                </a:solidFill>
              </a:rPr>
              <a:t>Actuellement </a:t>
            </a:r>
            <a:r>
              <a:rPr lang="tr-TR" sz="1600" b="1" dirty="0" smtClean="0">
                <a:solidFill>
                  <a:srgbClr val="0070C0"/>
                </a:solidFill>
              </a:rPr>
              <a:t> </a:t>
            </a:r>
            <a:r>
              <a:rPr lang="fr-FR" sz="1600" b="1" dirty="0" smtClean="0">
                <a:solidFill>
                  <a:srgbClr val="0070C0"/>
                </a:solidFill>
              </a:rPr>
              <a:t>il </a:t>
            </a:r>
            <a:r>
              <a:rPr lang="tr-TR" sz="1600" b="1" dirty="0" smtClean="0">
                <a:solidFill>
                  <a:srgbClr val="0070C0"/>
                </a:solidFill>
              </a:rPr>
              <a:t> </a:t>
            </a:r>
            <a:r>
              <a:rPr lang="fr-FR" sz="1600" b="1" dirty="0" smtClean="0">
                <a:solidFill>
                  <a:srgbClr val="0070C0"/>
                </a:solidFill>
              </a:rPr>
              <a:t>existe </a:t>
            </a:r>
            <a:r>
              <a:rPr lang="tr-TR" sz="1600" b="1" dirty="0" smtClean="0">
                <a:solidFill>
                  <a:srgbClr val="0070C0"/>
                </a:solidFill>
              </a:rPr>
              <a:t> </a:t>
            </a:r>
            <a:r>
              <a:rPr lang="fr-FR" sz="1600" b="1" dirty="0" smtClean="0">
                <a:solidFill>
                  <a:srgbClr val="0070C0"/>
                </a:solidFill>
              </a:rPr>
              <a:t>une </a:t>
            </a:r>
            <a:r>
              <a:rPr lang="tr-TR" sz="1600" b="1" dirty="0" smtClean="0">
                <a:solidFill>
                  <a:srgbClr val="0070C0"/>
                </a:solidFill>
              </a:rPr>
              <a:t> </a:t>
            </a:r>
            <a:r>
              <a:rPr lang="fr-FR" sz="1600" b="1" dirty="0" smtClean="0">
                <a:solidFill>
                  <a:srgbClr val="0070C0"/>
                </a:solidFill>
              </a:rPr>
              <a:t>seule </a:t>
            </a:r>
            <a:r>
              <a:rPr lang="tr-TR" sz="1600" b="1" dirty="0" smtClean="0">
                <a:solidFill>
                  <a:srgbClr val="0070C0"/>
                </a:solidFill>
              </a:rPr>
              <a:t> </a:t>
            </a:r>
            <a:r>
              <a:rPr lang="fr-FR" sz="1600" b="1" dirty="0" smtClean="0">
                <a:solidFill>
                  <a:srgbClr val="0070C0"/>
                </a:solidFill>
              </a:rPr>
              <a:t>reconnaissance (IGP) </a:t>
            </a:r>
            <a:r>
              <a:rPr lang="tr-TR" sz="1600" b="1" dirty="0" smtClean="0">
                <a:solidFill>
                  <a:srgbClr val="0070C0"/>
                </a:solidFill>
              </a:rPr>
              <a:t> </a:t>
            </a:r>
            <a:r>
              <a:rPr lang="fr-FR" sz="1600" b="1" dirty="0" smtClean="0">
                <a:solidFill>
                  <a:srgbClr val="0070C0"/>
                </a:solidFill>
              </a:rPr>
              <a:t>de</a:t>
            </a:r>
            <a:r>
              <a:rPr lang="tr-TR" sz="1600" b="1" dirty="0" smtClean="0">
                <a:solidFill>
                  <a:srgbClr val="0070C0"/>
                </a:solidFill>
              </a:rPr>
              <a:t> </a:t>
            </a:r>
            <a:r>
              <a:rPr lang="fr-FR" sz="1600" b="1" dirty="0" smtClean="0">
                <a:solidFill>
                  <a:srgbClr val="0070C0"/>
                </a:solidFill>
              </a:rPr>
              <a:t> l’Europe : le dessert national </a:t>
            </a:r>
            <a:r>
              <a:rPr lang="tr-TR" sz="1600" b="1" dirty="0" smtClean="0">
                <a:solidFill>
                  <a:srgbClr val="0070C0"/>
                </a:solidFill>
              </a:rPr>
              <a:t> </a:t>
            </a:r>
            <a:r>
              <a:rPr lang="fr-FR" sz="1600" b="1" dirty="0" smtClean="0">
                <a:solidFill>
                  <a:srgbClr val="0070C0"/>
                </a:solidFill>
              </a:rPr>
              <a:t>turc : </a:t>
            </a:r>
            <a:r>
              <a:rPr lang="tr-TR" sz="1600" b="1" dirty="0" smtClean="0">
                <a:solidFill>
                  <a:srgbClr val="0070C0"/>
                </a:solidFill>
              </a:rPr>
              <a:t> </a:t>
            </a:r>
            <a:r>
              <a:rPr lang="fr-FR" sz="1600" b="1" dirty="0" smtClean="0">
                <a:solidFill>
                  <a:srgbClr val="0070C0"/>
                </a:solidFill>
              </a:rPr>
              <a:t>Gaziantep Baklavas</a:t>
            </a:r>
            <a:r>
              <a:rPr lang="tr-TR" sz="1600" b="1" dirty="0" smtClean="0">
                <a:solidFill>
                  <a:srgbClr val="0070C0"/>
                </a:solidFill>
              </a:rPr>
              <a:t>I</a:t>
            </a:r>
            <a:r>
              <a:rPr lang="fr-FR" sz="1600" b="1" dirty="0" smtClean="0">
                <a:solidFill>
                  <a:srgbClr val="0070C0"/>
                </a:solidFill>
              </a:rPr>
              <a:t>.  </a:t>
            </a:r>
            <a:r>
              <a:rPr lang="tr-TR" sz="1600" b="1" dirty="0" smtClean="0">
                <a:solidFill>
                  <a:srgbClr val="0070C0"/>
                </a:solidFill>
              </a:rPr>
              <a:t/>
            </a:r>
            <a:br>
              <a:rPr lang="tr-TR" sz="1600" b="1" dirty="0" smtClean="0">
                <a:solidFill>
                  <a:srgbClr val="0070C0"/>
                </a:solidFill>
              </a:rPr>
            </a:br>
            <a:r>
              <a:rPr lang="tr-TR" sz="1600" b="1" dirty="0" smtClean="0">
                <a:solidFill>
                  <a:srgbClr val="0070C0"/>
                </a:solidFill>
              </a:rPr>
              <a:t>-</a:t>
            </a:r>
            <a:r>
              <a:rPr lang="fr-FR" sz="1600" b="1" dirty="0" smtClean="0">
                <a:solidFill>
                  <a:srgbClr val="0070C0"/>
                </a:solidFill>
              </a:rPr>
              <a:t>Et trois </a:t>
            </a:r>
            <a:r>
              <a:rPr lang="tr-TR" sz="1600" b="1" dirty="0" smtClean="0">
                <a:solidFill>
                  <a:srgbClr val="0070C0"/>
                </a:solidFill>
              </a:rPr>
              <a:t>  </a:t>
            </a:r>
            <a:r>
              <a:rPr lang="fr-FR" sz="1600" b="1" dirty="0" smtClean="0">
                <a:solidFill>
                  <a:srgbClr val="0070C0"/>
                </a:solidFill>
              </a:rPr>
              <a:t>autres </a:t>
            </a:r>
            <a:r>
              <a:rPr lang="tr-TR" sz="1600" b="1" dirty="0" smtClean="0">
                <a:solidFill>
                  <a:srgbClr val="0070C0"/>
                </a:solidFill>
              </a:rPr>
              <a:t>  </a:t>
            </a:r>
            <a:r>
              <a:rPr lang="fr-FR" sz="1600" b="1" dirty="0" smtClean="0">
                <a:solidFill>
                  <a:srgbClr val="0070C0"/>
                </a:solidFill>
              </a:rPr>
              <a:t>en </a:t>
            </a:r>
            <a:r>
              <a:rPr lang="tr-TR" sz="1600" b="1" dirty="0" smtClean="0">
                <a:solidFill>
                  <a:srgbClr val="0070C0"/>
                </a:solidFill>
              </a:rPr>
              <a:t> </a:t>
            </a:r>
            <a:r>
              <a:rPr lang="fr-FR" sz="1600" b="1" dirty="0" smtClean="0">
                <a:solidFill>
                  <a:srgbClr val="0070C0"/>
                </a:solidFill>
              </a:rPr>
              <a:t>attente </a:t>
            </a:r>
            <a:r>
              <a:rPr lang="tr-TR" sz="1600" b="1" dirty="0" smtClean="0">
                <a:solidFill>
                  <a:srgbClr val="0070C0"/>
                </a:solidFill>
              </a:rPr>
              <a:t> </a:t>
            </a:r>
            <a:r>
              <a:rPr lang="fr-FR" sz="1600" b="1" dirty="0" smtClean="0">
                <a:solidFill>
                  <a:srgbClr val="0070C0"/>
                </a:solidFill>
              </a:rPr>
              <a:t>d’enregistrement</a:t>
            </a:r>
            <a:r>
              <a:rPr lang="tr-TR" sz="1600" b="1" dirty="0">
                <a:solidFill>
                  <a:srgbClr val="0070C0"/>
                </a:solidFill>
              </a:rPr>
              <a:t/>
            </a:r>
            <a:br>
              <a:rPr lang="tr-TR" sz="1600" b="1" dirty="0">
                <a:solidFill>
                  <a:srgbClr val="0070C0"/>
                </a:solidFill>
              </a:rPr>
            </a:br>
            <a:r>
              <a:rPr lang="fr-FR" sz="1600" b="1" dirty="0" smtClean="0">
                <a:solidFill>
                  <a:srgbClr val="0070C0"/>
                </a:solidFill>
              </a:rPr>
              <a:t/>
            </a:r>
            <a:br>
              <a:rPr lang="fr-FR" sz="1600" b="1" dirty="0" smtClean="0">
                <a:solidFill>
                  <a:srgbClr val="0070C0"/>
                </a:solidFill>
              </a:rPr>
            </a:br>
            <a:r>
              <a:rPr lang="tr-TR" sz="1600" b="1" dirty="0" smtClean="0">
                <a:solidFill>
                  <a:srgbClr val="0070C0"/>
                </a:solidFill>
              </a:rPr>
              <a:t>-</a:t>
            </a:r>
            <a:r>
              <a:rPr lang="fr-FR" sz="1600" b="1" dirty="0" smtClean="0">
                <a:solidFill>
                  <a:srgbClr val="0070C0"/>
                </a:solidFill>
              </a:rPr>
              <a:t>Trois </a:t>
            </a:r>
            <a:r>
              <a:rPr lang="tr-TR" sz="1600" b="1" dirty="0" smtClean="0">
                <a:solidFill>
                  <a:srgbClr val="0070C0"/>
                </a:solidFill>
              </a:rPr>
              <a:t> </a:t>
            </a:r>
            <a:r>
              <a:rPr lang="fr-FR" sz="1600" b="1" dirty="0" smtClean="0">
                <a:solidFill>
                  <a:srgbClr val="0070C0"/>
                </a:solidFill>
              </a:rPr>
              <a:t>Indications </a:t>
            </a:r>
            <a:r>
              <a:rPr lang="tr-TR" sz="1600" b="1" dirty="0" smtClean="0">
                <a:solidFill>
                  <a:srgbClr val="0070C0"/>
                </a:solidFill>
              </a:rPr>
              <a:t> </a:t>
            </a:r>
            <a:r>
              <a:rPr lang="fr-FR" sz="1600" b="1" dirty="0" smtClean="0">
                <a:solidFill>
                  <a:srgbClr val="0070C0"/>
                </a:solidFill>
              </a:rPr>
              <a:t>G</a:t>
            </a:r>
            <a:r>
              <a:rPr lang="tr-TR" sz="1600" b="1" dirty="0" smtClean="0">
                <a:solidFill>
                  <a:srgbClr val="0070C0"/>
                </a:solidFill>
              </a:rPr>
              <a:t>E</a:t>
            </a:r>
            <a:r>
              <a:rPr lang="fr-FR" sz="1600" b="1" dirty="0" err="1" smtClean="0">
                <a:solidFill>
                  <a:srgbClr val="0070C0"/>
                </a:solidFill>
              </a:rPr>
              <a:t>ographiques</a:t>
            </a:r>
            <a:r>
              <a:rPr lang="tr-TR" sz="1600" b="1" dirty="0" smtClean="0">
                <a:solidFill>
                  <a:srgbClr val="0070C0"/>
                </a:solidFill>
              </a:rPr>
              <a:t> </a:t>
            </a:r>
            <a:r>
              <a:rPr lang="fr-FR" sz="1600" b="1" dirty="0" smtClean="0">
                <a:solidFill>
                  <a:srgbClr val="0070C0"/>
                </a:solidFill>
              </a:rPr>
              <a:t> turques </a:t>
            </a:r>
            <a:r>
              <a:rPr lang="tr-TR" sz="1600" b="1" dirty="0" smtClean="0">
                <a:solidFill>
                  <a:srgbClr val="0070C0"/>
                </a:solidFill>
              </a:rPr>
              <a:t> </a:t>
            </a:r>
            <a:r>
              <a:rPr lang="fr-FR" sz="1600" b="1" dirty="0" smtClean="0">
                <a:solidFill>
                  <a:srgbClr val="0070C0"/>
                </a:solidFill>
              </a:rPr>
              <a:t>sont </a:t>
            </a:r>
            <a:r>
              <a:rPr lang="tr-TR" sz="1600" b="1" dirty="0" smtClean="0">
                <a:solidFill>
                  <a:srgbClr val="0070C0"/>
                </a:solidFill>
              </a:rPr>
              <a:t> </a:t>
            </a:r>
            <a:r>
              <a:rPr lang="fr-FR" sz="1600" b="1" dirty="0" err="1" smtClean="0">
                <a:solidFill>
                  <a:srgbClr val="0070C0"/>
                </a:solidFill>
              </a:rPr>
              <a:t>associ</a:t>
            </a:r>
            <a:r>
              <a:rPr lang="tr-TR" sz="1600" b="1" dirty="0" smtClean="0">
                <a:solidFill>
                  <a:srgbClr val="0070C0"/>
                </a:solidFill>
              </a:rPr>
              <a:t>E</a:t>
            </a:r>
            <a:r>
              <a:rPr lang="fr-FR" sz="1600" b="1" dirty="0" smtClean="0">
                <a:solidFill>
                  <a:srgbClr val="0070C0"/>
                </a:solidFill>
              </a:rPr>
              <a:t>es </a:t>
            </a:r>
            <a:r>
              <a:rPr lang="tr-TR" sz="1600" b="1" dirty="0" smtClean="0">
                <a:solidFill>
                  <a:srgbClr val="0070C0"/>
                </a:solidFill>
              </a:rPr>
              <a:t> </a:t>
            </a:r>
            <a:r>
              <a:rPr lang="fr-FR" sz="1600" b="1" dirty="0" smtClean="0">
                <a:solidFill>
                  <a:srgbClr val="0070C0"/>
                </a:solidFill>
              </a:rPr>
              <a:t>à </a:t>
            </a:r>
            <a:r>
              <a:rPr lang="tr-TR" sz="1600" b="1" dirty="0" smtClean="0">
                <a:solidFill>
                  <a:srgbClr val="0070C0"/>
                </a:solidFill>
              </a:rPr>
              <a:t> </a:t>
            </a:r>
            <a:r>
              <a:rPr lang="fr-FR" sz="1600" b="1" dirty="0" smtClean="0">
                <a:solidFill>
                  <a:srgbClr val="0070C0"/>
                </a:solidFill>
              </a:rPr>
              <a:t>l’O</a:t>
            </a:r>
            <a:r>
              <a:rPr lang="tr-TR" sz="1600" b="1" dirty="0" smtClean="0">
                <a:solidFill>
                  <a:srgbClr val="0070C0"/>
                </a:solidFill>
              </a:rPr>
              <a:t>R</a:t>
            </a:r>
            <a:r>
              <a:rPr lang="fr-FR" sz="1600" b="1" dirty="0" err="1" smtClean="0">
                <a:solidFill>
                  <a:srgbClr val="0070C0"/>
                </a:solidFill>
              </a:rPr>
              <a:t>iGIn</a:t>
            </a:r>
            <a:r>
              <a:rPr lang="fr-FR" sz="1600" b="1" dirty="0" smtClean="0">
                <a:solidFill>
                  <a:srgbClr val="0070C0"/>
                </a:solidFill>
              </a:rPr>
              <a:t>.</a:t>
            </a:r>
            <a:r>
              <a:rPr lang="fr-FR" sz="1600" b="1" dirty="0" smtClean="0"/>
              <a:t/>
            </a:r>
            <a:br>
              <a:rPr lang="fr-FR" sz="1600" b="1" dirty="0" smtClean="0"/>
            </a:br>
            <a:endParaRPr lang="tr-TR" sz="1600" b="1" dirty="0"/>
          </a:p>
        </p:txBody>
      </p:sp>
      <p:pic>
        <p:nvPicPr>
          <p:cNvPr id="7170" name="Picture 2" descr="C:\Users\yavuz\Desktop\Untitled-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920" y="1556792"/>
            <a:ext cx="7920880" cy="5184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0253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96752"/>
            <a:ext cx="8712968" cy="4176463"/>
          </a:xfrm>
        </p:spPr>
        <p:txBody>
          <a:bodyPr>
            <a:noAutofit/>
          </a:bodyPr>
          <a:lstStyle/>
          <a:p>
            <a:pPr marL="0" indent="0">
              <a:buNone/>
            </a:pPr>
            <a:r>
              <a:rPr lang="fr-FR" sz="2400" dirty="0" smtClean="0"/>
              <a:t>Un projet de loi sur” </a:t>
            </a:r>
            <a:r>
              <a:rPr lang="fr-FR" sz="2400" b="1" dirty="0" smtClean="0"/>
              <a:t>La protection des indications géographiques et des spécialités traditionnelles garanties”</a:t>
            </a:r>
            <a:r>
              <a:rPr lang="fr-FR" sz="2400" dirty="0" smtClean="0"/>
              <a:t> a été préparé et déposé au parlement en 2008. Ce projet de loi qui se basait essentiellement sur les Règlements (UE) no :509/2006 et 510/2006 n’a pas vu le jour en raison du calendrier politique. Un nouveau projet de loi est en route.</a:t>
            </a:r>
            <a:r>
              <a:rPr lang="tr-TR" sz="2400" dirty="0" smtClean="0"/>
              <a:t/>
            </a:r>
            <a:br>
              <a:rPr lang="tr-TR" sz="2400" dirty="0" smtClean="0"/>
            </a:br>
            <a:endParaRPr lang="tr-TR" sz="1600" dirty="0" smtClean="0"/>
          </a:p>
          <a:p>
            <a:endParaRPr lang="tr-TR" sz="1600" dirty="0"/>
          </a:p>
          <a:p>
            <a:r>
              <a:rPr lang="fr-FR" sz="2000" b="1" dirty="0" smtClean="0"/>
              <a:t>Malgré </a:t>
            </a:r>
            <a:r>
              <a:rPr lang="fr-FR" sz="2000" b="1" dirty="0"/>
              <a:t>un certain succès du décret de loi no 555/1995,  le système turc  des Indication Géographique ne marche actuellement que sur les enregistrements</a:t>
            </a:r>
            <a:r>
              <a:rPr lang="fr-FR" sz="2000" b="1" dirty="0" smtClean="0"/>
              <a:t>.</a:t>
            </a:r>
            <a:endParaRPr lang="tr-TR" sz="2000" b="1" dirty="0"/>
          </a:p>
        </p:txBody>
      </p:sp>
    </p:spTree>
    <p:extLst>
      <p:ext uri="{BB962C8B-B14F-4D97-AF65-F5344CB8AC3E}">
        <p14:creationId xmlns:p14="http://schemas.microsoft.com/office/powerpoint/2010/main" xmlns="" val="1157892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928992" cy="936104"/>
          </a:xfrm>
        </p:spPr>
        <p:txBody>
          <a:bodyPr>
            <a:normAutofit/>
          </a:bodyPr>
          <a:lstStyle/>
          <a:p>
            <a:r>
              <a:rPr lang="fr-FR" sz="2400" b="1" dirty="0" smtClean="0">
                <a:solidFill>
                  <a:srgbClr val="0070C0"/>
                </a:solidFill>
              </a:rPr>
              <a:t>Les freins à l’</a:t>
            </a:r>
            <a:r>
              <a:rPr lang="tr-TR" sz="2400" b="1" dirty="0" smtClean="0">
                <a:solidFill>
                  <a:srgbClr val="0070C0"/>
                </a:solidFill>
              </a:rPr>
              <a:t>E</a:t>
            </a:r>
            <a:r>
              <a:rPr lang="fr-FR" sz="2400" b="1" dirty="0" err="1" smtClean="0">
                <a:solidFill>
                  <a:srgbClr val="0070C0"/>
                </a:solidFill>
              </a:rPr>
              <a:t>tablissement</a:t>
            </a:r>
            <a:r>
              <a:rPr lang="fr-FR" sz="2400" b="1" dirty="0" smtClean="0">
                <a:solidFill>
                  <a:srgbClr val="0070C0"/>
                </a:solidFill>
              </a:rPr>
              <a:t> d’un </a:t>
            </a:r>
            <a:r>
              <a:rPr lang="fr-FR" sz="2400" b="1" dirty="0" err="1" smtClean="0">
                <a:solidFill>
                  <a:srgbClr val="0070C0"/>
                </a:solidFill>
              </a:rPr>
              <a:t>syst</a:t>
            </a:r>
            <a:r>
              <a:rPr lang="tr-TR" sz="2400" b="1" dirty="0" smtClean="0">
                <a:solidFill>
                  <a:srgbClr val="0070C0"/>
                </a:solidFill>
              </a:rPr>
              <a:t>E</a:t>
            </a:r>
            <a:r>
              <a:rPr lang="fr-FR" sz="2400" b="1" dirty="0" smtClean="0">
                <a:solidFill>
                  <a:srgbClr val="0070C0"/>
                </a:solidFill>
              </a:rPr>
              <a:t>me satisfaisant de protection des indications g</a:t>
            </a:r>
            <a:r>
              <a:rPr lang="tr-TR" sz="2400" b="1" dirty="0" smtClean="0">
                <a:solidFill>
                  <a:srgbClr val="0070C0"/>
                </a:solidFill>
              </a:rPr>
              <a:t>E</a:t>
            </a:r>
            <a:r>
              <a:rPr lang="fr-FR" sz="2400" b="1" dirty="0" err="1" smtClean="0">
                <a:solidFill>
                  <a:srgbClr val="0070C0"/>
                </a:solidFill>
              </a:rPr>
              <a:t>ographiques</a:t>
            </a:r>
            <a:r>
              <a:rPr lang="fr-FR" sz="2400" b="1" dirty="0" smtClean="0">
                <a:solidFill>
                  <a:srgbClr val="0070C0"/>
                </a:solidFill>
              </a:rPr>
              <a:t> en Turquie. </a:t>
            </a:r>
            <a:endParaRPr lang="tr-TR" sz="2400" dirty="0">
              <a:solidFill>
                <a:srgbClr val="0070C0"/>
              </a:solidFill>
            </a:endParaRPr>
          </a:p>
        </p:txBody>
      </p:sp>
      <p:sp>
        <p:nvSpPr>
          <p:cNvPr id="3" name="İçerik Yer Tutucusu 2"/>
          <p:cNvSpPr>
            <a:spLocks noGrp="1"/>
          </p:cNvSpPr>
          <p:nvPr>
            <p:ph idx="1"/>
          </p:nvPr>
        </p:nvSpPr>
        <p:spPr>
          <a:xfrm>
            <a:off x="179512" y="1196752"/>
            <a:ext cx="8856984" cy="5256584"/>
          </a:xfrm>
        </p:spPr>
        <p:txBody>
          <a:bodyPr>
            <a:noAutofit/>
          </a:bodyPr>
          <a:lstStyle/>
          <a:p>
            <a:pPr marL="0" indent="0">
              <a:buNone/>
            </a:pPr>
            <a:r>
              <a:rPr lang="fr-FR" sz="1800" b="1" u="sng" dirty="0" smtClean="0">
                <a:solidFill>
                  <a:srgbClr val="C00000"/>
                </a:solidFill>
              </a:rPr>
              <a:t>DESINTERET </a:t>
            </a:r>
            <a:r>
              <a:rPr lang="fr-FR" sz="1800" b="1" u="sng" dirty="0">
                <a:solidFill>
                  <a:srgbClr val="C00000"/>
                </a:solidFill>
              </a:rPr>
              <a:t>INEXPLICABLE DES POUVOIRS PUBLICS</a:t>
            </a:r>
            <a:endParaRPr lang="tr-TR" sz="1800" dirty="0">
              <a:solidFill>
                <a:srgbClr val="C00000"/>
              </a:solidFill>
            </a:endParaRPr>
          </a:p>
          <a:p>
            <a:r>
              <a:rPr lang="fr-FR" sz="1800" dirty="0" smtClean="0"/>
              <a:t>le </a:t>
            </a:r>
            <a:r>
              <a:rPr lang="fr-FR" sz="1800" dirty="0"/>
              <a:t>manque de volonté des pouvoir publics  concernant  la promulgation de la loi  principale   ainsi que la mise en place d’un système de contrôle efficace  posent de graves problèmes :</a:t>
            </a:r>
            <a:endParaRPr lang="tr-TR" sz="1800" dirty="0"/>
          </a:p>
          <a:p>
            <a:r>
              <a:rPr lang="fr-FR" sz="1800" b="1" dirty="0" smtClean="0">
                <a:solidFill>
                  <a:srgbClr val="C00000"/>
                </a:solidFill>
              </a:rPr>
              <a:t>Insuffisance </a:t>
            </a:r>
            <a:r>
              <a:rPr lang="fr-FR" sz="1800" b="1" dirty="0">
                <a:solidFill>
                  <a:srgbClr val="C00000"/>
                </a:solidFill>
              </a:rPr>
              <a:t>du control interne</a:t>
            </a:r>
            <a:r>
              <a:rPr lang="fr-FR" sz="1800" dirty="0">
                <a:solidFill>
                  <a:srgbClr val="C00000"/>
                </a:solidFill>
              </a:rPr>
              <a:t> </a:t>
            </a:r>
            <a:r>
              <a:rPr lang="fr-FR" sz="1800" dirty="0"/>
              <a:t>: Les “Organismes de défense et de Gestion” accomplissent rarement leur mission de  contrôle interne ce qui entraîne  le non-respect du cahier des charges par les producteurs.</a:t>
            </a:r>
            <a:endParaRPr lang="tr-TR" sz="1800" dirty="0"/>
          </a:p>
          <a:p>
            <a:r>
              <a:rPr lang="fr-FR" sz="1800" b="1" dirty="0" smtClean="0">
                <a:solidFill>
                  <a:srgbClr val="C00000"/>
                </a:solidFill>
              </a:rPr>
              <a:t>Manque </a:t>
            </a:r>
            <a:r>
              <a:rPr lang="fr-FR" sz="1800" b="1" dirty="0">
                <a:solidFill>
                  <a:srgbClr val="C00000"/>
                </a:solidFill>
              </a:rPr>
              <a:t>de contrôle externe</a:t>
            </a:r>
            <a:r>
              <a:rPr lang="fr-FR" sz="1800" dirty="0">
                <a:solidFill>
                  <a:srgbClr val="C00000"/>
                </a:solidFill>
              </a:rPr>
              <a:t> </a:t>
            </a:r>
            <a:r>
              <a:rPr lang="fr-FR" sz="1800" dirty="0"/>
              <a:t>:  Ce contrôle n’existe </a:t>
            </a:r>
            <a:r>
              <a:rPr lang="fr-FR" sz="1800" dirty="0" smtClean="0"/>
              <a:t>pas</a:t>
            </a:r>
            <a:r>
              <a:rPr lang="tr-TR" sz="1800" dirty="0" smtClean="0"/>
              <a:t>, </a:t>
            </a:r>
            <a:r>
              <a:rPr lang="fr-FR" sz="1800" dirty="0" smtClean="0"/>
              <a:t>car </a:t>
            </a:r>
            <a:r>
              <a:rPr lang="fr-FR" sz="1800" dirty="0"/>
              <a:t>aucun </a:t>
            </a:r>
            <a:r>
              <a:rPr lang="tr-TR" sz="1800" dirty="0" smtClean="0"/>
              <a:t>«</a:t>
            </a:r>
            <a:r>
              <a:rPr lang="fr-FR" sz="1800" dirty="0" smtClean="0"/>
              <a:t>organisme </a:t>
            </a:r>
            <a:r>
              <a:rPr lang="fr-FR" sz="1800" dirty="0"/>
              <a:t>de </a:t>
            </a:r>
            <a:r>
              <a:rPr lang="fr-FR" sz="1800" dirty="0" smtClean="0"/>
              <a:t>contrôle</a:t>
            </a:r>
            <a:r>
              <a:rPr lang="tr-TR" sz="1800" dirty="0" smtClean="0"/>
              <a:t>»</a:t>
            </a:r>
            <a:r>
              <a:rPr lang="fr-FR" sz="1800" dirty="0" smtClean="0"/>
              <a:t> </a:t>
            </a:r>
            <a:r>
              <a:rPr lang="fr-FR" sz="1800" dirty="0"/>
              <a:t>agréé n’a été mis en place par l’Etat depuis </a:t>
            </a:r>
            <a:r>
              <a:rPr lang="fr-FR" sz="1800" dirty="0" smtClean="0"/>
              <a:t>1</a:t>
            </a:r>
            <a:r>
              <a:rPr lang="tr-TR" sz="1800" dirty="0" smtClean="0"/>
              <a:t>8</a:t>
            </a:r>
            <a:r>
              <a:rPr lang="fr-FR" sz="1800" dirty="0" smtClean="0"/>
              <a:t> </a:t>
            </a:r>
            <a:r>
              <a:rPr lang="fr-FR" sz="1800" dirty="0"/>
              <a:t>ans.</a:t>
            </a:r>
            <a:endParaRPr lang="tr-TR" sz="1800" dirty="0"/>
          </a:p>
          <a:p>
            <a:r>
              <a:rPr lang="fr-FR" sz="1800" b="1" dirty="0" smtClean="0">
                <a:solidFill>
                  <a:srgbClr val="C00000"/>
                </a:solidFill>
              </a:rPr>
              <a:t>Lenteur </a:t>
            </a:r>
            <a:r>
              <a:rPr lang="fr-FR" sz="1800" b="1" dirty="0">
                <a:solidFill>
                  <a:srgbClr val="C00000"/>
                </a:solidFill>
              </a:rPr>
              <a:t>bureaucratique</a:t>
            </a:r>
            <a:r>
              <a:rPr lang="fr-FR" sz="1800" dirty="0"/>
              <a:t> :L’Institut de Patente de Turquie est surchargé de travail  et souffre d’une insuffisance en personnel. C’est le « Département des Marques » qui comprend quelques responsables qui s’occupent de la labellisation.</a:t>
            </a:r>
            <a:endParaRPr lang="tr-TR" sz="1800" dirty="0"/>
          </a:p>
          <a:p>
            <a:r>
              <a:rPr lang="fr-FR" sz="1800" b="1" dirty="0" smtClean="0">
                <a:solidFill>
                  <a:srgbClr val="C00000"/>
                </a:solidFill>
              </a:rPr>
              <a:t>Non-utilisation </a:t>
            </a:r>
            <a:r>
              <a:rPr lang="fr-FR" sz="1800" b="1" dirty="0">
                <a:solidFill>
                  <a:srgbClr val="C00000"/>
                </a:solidFill>
              </a:rPr>
              <a:t>des logos  AOP, et IGP sur les produits vendus</a:t>
            </a:r>
            <a:endParaRPr lang="tr-TR" sz="1800" dirty="0">
              <a:solidFill>
                <a:srgbClr val="C00000"/>
              </a:solidFill>
            </a:endParaRPr>
          </a:p>
          <a:p>
            <a:pPr lvl="1"/>
            <a:r>
              <a:rPr lang="fr-FR" sz="1600" dirty="0"/>
              <a:t>Les consommateurs et revendeurs connaissent peu les IG  car l’usage des logos  AOP et IGP (étiquetage) n’est pas encore entré en vigueur. Ceci favorise les usurpations et contrefaçons. </a:t>
            </a:r>
            <a:endParaRPr lang="tr-TR" sz="1600" dirty="0"/>
          </a:p>
          <a:p>
            <a:pPr lvl="1"/>
            <a:r>
              <a:rPr lang="fr-FR" sz="1800" b="1" dirty="0"/>
              <a:t>Résultat</a:t>
            </a:r>
            <a:r>
              <a:rPr lang="fr-FR" sz="1600" b="1" dirty="0"/>
              <a:t> : la Gouvernance des IG  au niveau national  et  au niveau du produit enregistré  est loin d’être   satisfaisante. </a:t>
            </a:r>
            <a:endParaRPr lang="tr-TR" sz="1600" b="1" dirty="0"/>
          </a:p>
        </p:txBody>
      </p:sp>
    </p:spTree>
    <p:extLst>
      <p:ext uri="{BB962C8B-B14F-4D97-AF65-F5344CB8AC3E}">
        <p14:creationId xmlns:p14="http://schemas.microsoft.com/office/powerpoint/2010/main" xmlns="" val="6835516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112568"/>
          </a:xfrm>
        </p:spPr>
        <p:txBody>
          <a:bodyPr>
            <a:normAutofit fontScale="70000" lnSpcReduction="20000"/>
          </a:bodyPr>
          <a:lstStyle/>
          <a:p>
            <a:pPr marL="0" indent="0" algn="ctr">
              <a:buNone/>
            </a:pPr>
            <a:r>
              <a:rPr lang="fr-FR" sz="3400" b="1" u="sng" dirty="0">
                <a:solidFill>
                  <a:srgbClr val="0070C0"/>
                </a:solidFill>
              </a:rPr>
              <a:t>INTERET GRANDISSANT DE L’INITIATIVE PRIVEE</a:t>
            </a:r>
            <a:endParaRPr lang="tr-TR" sz="3400" b="1" dirty="0">
              <a:solidFill>
                <a:srgbClr val="0070C0"/>
              </a:solidFill>
            </a:endParaRPr>
          </a:p>
          <a:p>
            <a:r>
              <a:rPr lang="fr-FR" dirty="0" smtClean="0"/>
              <a:t>«</a:t>
            </a:r>
            <a:r>
              <a:rPr lang="fr-FR" dirty="0"/>
              <a:t> </a:t>
            </a:r>
            <a:r>
              <a:rPr lang="fr-FR" sz="2900" b="1" dirty="0">
                <a:solidFill>
                  <a:srgbClr val="00B050"/>
                </a:solidFill>
              </a:rPr>
              <a:t>Le salon national des produits de terroir IG</a:t>
            </a:r>
            <a:r>
              <a:rPr lang="fr-FR" sz="2900" b="1" dirty="0"/>
              <a:t> </a:t>
            </a:r>
            <a:r>
              <a:rPr lang="fr-FR" b="1" dirty="0"/>
              <a:t>».  Organisé chaque année  par la Bourse du Commerce d’Antalya, ce salon unique en Turquie vise la promotion des İndication Géographiques  et favorise la labellisation des produits qui en sont dépourvus et qui en ont le potentiel. Des manifestations scientifiques sur les IG sont également organisées dans le cadre du Salon.</a:t>
            </a:r>
            <a:endParaRPr lang="tr-TR" b="1" dirty="0"/>
          </a:p>
          <a:p>
            <a:r>
              <a:rPr lang="fr-FR" sz="2900" b="1" dirty="0" smtClean="0">
                <a:solidFill>
                  <a:srgbClr val="00B050"/>
                </a:solidFill>
              </a:rPr>
              <a:t>Les </a:t>
            </a:r>
            <a:r>
              <a:rPr lang="fr-FR" sz="2900" b="1" dirty="0">
                <a:solidFill>
                  <a:srgbClr val="00B050"/>
                </a:solidFill>
              </a:rPr>
              <a:t>travaux de METRO </a:t>
            </a:r>
            <a:r>
              <a:rPr lang="fr-FR" b="1" dirty="0"/>
              <a:t>. Cette grande surface Européenne soutient les produits IG par un projet mis en place depuis quelques années. Ce projet collectif a permis de sauver une région en déclin économique et humain, en réactivant son  produit du terroir, l’ail de </a:t>
            </a:r>
            <a:r>
              <a:rPr lang="fr-FR" b="1" dirty="0" err="1"/>
              <a:t>Taşköprü</a:t>
            </a:r>
            <a:r>
              <a:rPr lang="fr-FR" b="1" dirty="0"/>
              <a:t>.</a:t>
            </a:r>
            <a:endParaRPr lang="tr-TR" b="1" dirty="0"/>
          </a:p>
          <a:p>
            <a:r>
              <a:rPr lang="fr-FR" b="1" dirty="0" smtClean="0"/>
              <a:t>«</a:t>
            </a:r>
            <a:r>
              <a:rPr lang="fr-FR" sz="3800" b="1" dirty="0"/>
              <a:t> </a:t>
            </a:r>
            <a:r>
              <a:rPr lang="fr-FR" sz="2900" b="1" dirty="0">
                <a:solidFill>
                  <a:srgbClr val="00B050"/>
                </a:solidFill>
              </a:rPr>
              <a:t>Le réseau de recherche sur les produits de terroir et les </a:t>
            </a:r>
            <a:r>
              <a:rPr lang="tr-TR" sz="2900" b="1" dirty="0" smtClean="0">
                <a:solidFill>
                  <a:srgbClr val="00B050"/>
                </a:solidFill>
              </a:rPr>
              <a:t>I</a:t>
            </a:r>
            <a:r>
              <a:rPr lang="fr-FR" sz="2900" b="1" dirty="0" err="1" smtClean="0">
                <a:solidFill>
                  <a:srgbClr val="00B050"/>
                </a:solidFill>
              </a:rPr>
              <a:t>ndications</a:t>
            </a:r>
            <a:r>
              <a:rPr lang="fr-FR" sz="2900" b="1" dirty="0" smtClean="0">
                <a:solidFill>
                  <a:srgbClr val="00B050"/>
                </a:solidFill>
              </a:rPr>
              <a:t> </a:t>
            </a:r>
            <a:r>
              <a:rPr lang="fr-FR" sz="2900" b="1" dirty="0">
                <a:solidFill>
                  <a:srgbClr val="00B050"/>
                </a:solidFill>
              </a:rPr>
              <a:t>Géographiques de Turquie</a:t>
            </a:r>
            <a:r>
              <a:rPr lang="fr-FR" b="1" dirty="0"/>
              <a:t> </a:t>
            </a:r>
            <a:r>
              <a:rPr lang="fr-FR" b="1" dirty="0" smtClean="0"/>
              <a:t>»</a:t>
            </a:r>
            <a:r>
              <a:rPr lang="tr-TR" b="1" dirty="0" smtClean="0"/>
              <a:t> </a:t>
            </a:r>
            <a:r>
              <a:rPr lang="fr-FR" b="1" dirty="0" smtClean="0"/>
              <a:t>Crée </a:t>
            </a:r>
            <a:r>
              <a:rPr lang="fr-FR" b="1" dirty="0"/>
              <a:t>en 2012 à la clôture du « 3</a:t>
            </a:r>
            <a:r>
              <a:rPr lang="fr-FR" b="1" baseline="30000" dirty="0"/>
              <a:t>ème</a:t>
            </a:r>
            <a:r>
              <a:rPr lang="fr-FR" b="1" dirty="0"/>
              <a:t> Séminaire İnternational d’Antalya sur les Indications Géographiques » ce réseau est très actif et fait suite aux travaux entrepris par  l’Université </a:t>
            </a:r>
            <a:r>
              <a:rPr lang="fr-FR" b="1" dirty="0" err="1"/>
              <a:t>Akdeniz</a:t>
            </a:r>
            <a:r>
              <a:rPr lang="fr-FR" b="1" dirty="0" smtClean="0"/>
              <a:t>.</a:t>
            </a:r>
            <a:endParaRPr lang="tr-TR" b="1" dirty="0"/>
          </a:p>
        </p:txBody>
      </p:sp>
    </p:spTree>
    <p:extLst>
      <p:ext uri="{BB962C8B-B14F-4D97-AF65-F5344CB8AC3E}">
        <p14:creationId xmlns:p14="http://schemas.microsoft.com/office/powerpoint/2010/main" xmlns="" val="3072701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116632"/>
            <a:ext cx="9073008" cy="864096"/>
          </a:xfrm>
        </p:spPr>
        <p:txBody>
          <a:bodyPr>
            <a:normAutofit fontScale="90000"/>
          </a:bodyPr>
          <a:lstStyle/>
          <a:p>
            <a:pPr>
              <a:tabLst>
                <a:tab pos="3768725" algn="l"/>
                <a:tab pos="3948113" algn="l"/>
              </a:tabLst>
            </a:pPr>
            <a:r>
              <a:rPr lang="tr-TR" sz="2400" dirty="0" smtClean="0">
                <a:solidFill>
                  <a:schemeClr val="tx1"/>
                </a:solidFill>
              </a:rPr>
              <a:t> </a:t>
            </a:r>
            <a:br>
              <a:rPr lang="tr-TR" sz="2400" dirty="0" smtClean="0">
                <a:solidFill>
                  <a:schemeClr val="tx1"/>
                </a:solidFill>
              </a:rPr>
            </a:br>
            <a:r>
              <a:rPr lang="tr-TR" sz="2200" b="1" cap="none" dirty="0" smtClean="0">
                <a:solidFill>
                  <a:srgbClr val="00B050"/>
                </a:solidFill>
              </a:rPr>
              <a:t>C</a:t>
            </a:r>
            <a:r>
              <a:rPr lang="fr-FR" sz="2200" b="1" cap="none" dirty="0" smtClean="0">
                <a:solidFill>
                  <a:srgbClr val="00B050"/>
                </a:solidFill>
              </a:rPr>
              <a:t>entre de </a:t>
            </a:r>
            <a:r>
              <a:rPr lang="tr-TR" sz="2200" b="1" cap="none" dirty="0" smtClean="0">
                <a:solidFill>
                  <a:srgbClr val="00B050"/>
                </a:solidFill>
              </a:rPr>
              <a:t>R</a:t>
            </a:r>
            <a:r>
              <a:rPr lang="fr-FR" sz="2200" b="1" cap="none" dirty="0" err="1" smtClean="0">
                <a:solidFill>
                  <a:srgbClr val="00B050"/>
                </a:solidFill>
              </a:rPr>
              <a:t>echerches</a:t>
            </a:r>
            <a:r>
              <a:rPr lang="fr-FR" sz="2200" b="1" cap="none" dirty="0" smtClean="0">
                <a:solidFill>
                  <a:srgbClr val="00B050"/>
                </a:solidFill>
              </a:rPr>
              <a:t> </a:t>
            </a:r>
            <a:r>
              <a:rPr lang="tr-TR" sz="2200" b="1" cap="none" dirty="0" err="1">
                <a:solidFill>
                  <a:srgbClr val="00B050"/>
                </a:solidFill>
              </a:rPr>
              <a:t>E</a:t>
            </a:r>
            <a:r>
              <a:rPr lang="fr-FR" sz="2200" b="1" cap="none" dirty="0" err="1" smtClean="0">
                <a:solidFill>
                  <a:srgbClr val="00B050"/>
                </a:solidFill>
              </a:rPr>
              <a:t>conomiques</a:t>
            </a:r>
            <a:r>
              <a:rPr lang="fr-FR" sz="2200" b="1" cap="none" dirty="0" smtClean="0">
                <a:solidFill>
                  <a:srgbClr val="00B050"/>
                </a:solidFill>
              </a:rPr>
              <a:t> des </a:t>
            </a:r>
            <a:r>
              <a:rPr lang="tr-TR" sz="2200" b="1" cap="none" dirty="0" smtClean="0">
                <a:solidFill>
                  <a:srgbClr val="00B050"/>
                </a:solidFill>
              </a:rPr>
              <a:t>P</a:t>
            </a:r>
            <a:r>
              <a:rPr lang="fr-FR" sz="2200" b="1" cap="none" dirty="0" smtClean="0">
                <a:solidFill>
                  <a:srgbClr val="00B050"/>
                </a:solidFill>
              </a:rPr>
              <a:t>ays </a:t>
            </a:r>
            <a:r>
              <a:rPr lang="tr-TR" sz="2200" b="1" cap="none" dirty="0">
                <a:solidFill>
                  <a:srgbClr val="00B050"/>
                </a:solidFill>
              </a:rPr>
              <a:t>M</a:t>
            </a:r>
            <a:r>
              <a:rPr lang="fr-FR" sz="2200" b="1" cap="none" dirty="0" err="1" smtClean="0">
                <a:solidFill>
                  <a:srgbClr val="00B050"/>
                </a:solidFill>
              </a:rPr>
              <a:t>éditerranéen</a:t>
            </a:r>
            <a:r>
              <a:rPr lang="fr-FR" sz="2200" b="1" cap="none" dirty="0" smtClean="0">
                <a:solidFill>
                  <a:srgbClr val="00B050"/>
                </a:solidFill>
              </a:rPr>
              <a:t> de l’</a:t>
            </a:r>
            <a:r>
              <a:rPr lang="tr-TR" sz="2200" b="1" cap="none" dirty="0" smtClean="0">
                <a:solidFill>
                  <a:srgbClr val="00B050"/>
                </a:solidFill>
              </a:rPr>
              <a:t>U</a:t>
            </a:r>
            <a:r>
              <a:rPr lang="fr-FR" sz="2200" b="1" cap="none" dirty="0" err="1" smtClean="0">
                <a:solidFill>
                  <a:srgbClr val="00B050"/>
                </a:solidFill>
              </a:rPr>
              <a:t>niversité</a:t>
            </a:r>
            <a:r>
              <a:rPr lang="fr-FR" sz="2200" b="1" cap="none" dirty="0" smtClean="0">
                <a:solidFill>
                  <a:srgbClr val="00B050"/>
                </a:solidFill>
              </a:rPr>
              <a:t> </a:t>
            </a:r>
            <a:r>
              <a:rPr lang="tr-TR" sz="2200" b="1" cap="none" dirty="0" err="1">
                <a:solidFill>
                  <a:srgbClr val="00B050"/>
                </a:solidFill>
              </a:rPr>
              <a:t>A</a:t>
            </a:r>
            <a:r>
              <a:rPr lang="fr-FR" sz="2200" b="1" cap="none" dirty="0" err="1" smtClean="0">
                <a:solidFill>
                  <a:srgbClr val="00B050"/>
                </a:solidFill>
              </a:rPr>
              <a:t>kdeniz</a:t>
            </a:r>
            <a:r>
              <a:rPr lang="fr-FR" sz="2200" b="1" cap="none" dirty="0" smtClean="0">
                <a:solidFill>
                  <a:srgbClr val="00B050"/>
                </a:solidFill>
              </a:rPr>
              <a:t> » (1997-2012)</a:t>
            </a:r>
            <a:r>
              <a:rPr lang="tr-TR" sz="2200" cap="none" dirty="0" smtClean="0"/>
              <a:t/>
            </a:r>
            <a:br>
              <a:rPr lang="tr-TR" sz="2200" cap="none" dirty="0" smtClean="0"/>
            </a:br>
            <a:endParaRPr lang="tr-TR" sz="2200" cap="none" dirty="0"/>
          </a:p>
        </p:txBody>
      </p:sp>
      <p:sp>
        <p:nvSpPr>
          <p:cNvPr id="3" name="İçerik Yer Tutucusu 2"/>
          <p:cNvSpPr>
            <a:spLocks noGrp="1"/>
          </p:cNvSpPr>
          <p:nvPr>
            <p:ph idx="1"/>
          </p:nvPr>
        </p:nvSpPr>
        <p:spPr>
          <a:xfrm>
            <a:off x="179512" y="1124744"/>
            <a:ext cx="8856984" cy="5616624"/>
          </a:xfrm>
        </p:spPr>
        <p:txBody>
          <a:bodyPr>
            <a:normAutofit fontScale="85000" lnSpcReduction="20000"/>
          </a:bodyPr>
          <a:lstStyle/>
          <a:p>
            <a:pPr marL="0" indent="0">
              <a:buNone/>
            </a:pPr>
            <a:r>
              <a:rPr lang="fr-FR" sz="2400" b="1" dirty="0" smtClean="0">
                <a:solidFill>
                  <a:schemeClr val="tx2">
                    <a:lumMod val="75000"/>
                  </a:schemeClr>
                </a:solidFill>
              </a:rPr>
              <a:t>Crée </a:t>
            </a:r>
            <a:r>
              <a:rPr lang="fr-FR" sz="2400" b="1" dirty="0">
                <a:solidFill>
                  <a:schemeClr val="tx2">
                    <a:lumMod val="75000"/>
                  </a:schemeClr>
                </a:solidFill>
              </a:rPr>
              <a:t>en 1997,  juste après le Sommet de Barcelone </a:t>
            </a:r>
            <a:r>
              <a:rPr lang="tr-TR" sz="2400" b="1" dirty="0" smtClean="0">
                <a:solidFill>
                  <a:schemeClr val="tx2">
                    <a:lumMod val="75000"/>
                  </a:schemeClr>
                </a:solidFill>
              </a:rPr>
              <a:t>,</a:t>
            </a:r>
            <a:r>
              <a:rPr lang="fr-FR" sz="2400" b="1" dirty="0" smtClean="0">
                <a:solidFill>
                  <a:schemeClr val="tx2">
                    <a:lumMod val="75000"/>
                  </a:schemeClr>
                </a:solidFill>
              </a:rPr>
              <a:t>ce </a:t>
            </a:r>
            <a:r>
              <a:rPr lang="fr-FR" sz="2400" b="1" dirty="0">
                <a:solidFill>
                  <a:schemeClr val="tx2">
                    <a:lumMod val="75000"/>
                  </a:schemeClr>
                </a:solidFill>
              </a:rPr>
              <a:t>centre a  réalisé </a:t>
            </a:r>
            <a:r>
              <a:rPr lang="fr-FR" sz="2400" b="1" dirty="0" smtClean="0">
                <a:solidFill>
                  <a:schemeClr val="tx2">
                    <a:lumMod val="75000"/>
                  </a:schemeClr>
                </a:solidFill>
              </a:rPr>
              <a:t>de </a:t>
            </a:r>
            <a:r>
              <a:rPr lang="fr-FR" sz="2400" b="1" dirty="0">
                <a:solidFill>
                  <a:schemeClr val="tx2">
                    <a:lumMod val="75000"/>
                  </a:schemeClr>
                </a:solidFill>
              </a:rPr>
              <a:t>multiples </a:t>
            </a:r>
            <a:r>
              <a:rPr lang="fr-FR" sz="2400" b="1" dirty="0" smtClean="0">
                <a:solidFill>
                  <a:schemeClr val="tx2">
                    <a:lumMod val="75000"/>
                  </a:schemeClr>
                </a:solidFill>
              </a:rPr>
              <a:t>projets </a:t>
            </a:r>
            <a:r>
              <a:rPr lang="fr-FR" sz="2400" b="1" dirty="0">
                <a:solidFill>
                  <a:schemeClr val="tx2">
                    <a:lumMod val="75000"/>
                  </a:schemeClr>
                </a:solidFill>
              </a:rPr>
              <a:t>sur les produits de terroir </a:t>
            </a:r>
            <a:r>
              <a:rPr lang="tr-TR" sz="2400" b="1" dirty="0" smtClean="0">
                <a:solidFill>
                  <a:schemeClr val="tx2">
                    <a:lumMod val="75000"/>
                  </a:schemeClr>
                </a:solidFill>
              </a:rPr>
              <a:t>:</a:t>
            </a:r>
            <a:endParaRPr lang="tr-TR" sz="2400" b="1" dirty="0">
              <a:solidFill>
                <a:schemeClr val="tx2">
                  <a:lumMod val="75000"/>
                </a:schemeClr>
              </a:solidFill>
            </a:endParaRPr>
          </a:p>
          <a:p>
            <a:pPr lvl="0"/>
            <a:r>
              <a:rPr lang="fr-FR" sz="2100" dirty="0">
                <a:solidFill>
                  <a:schemeClr val="tx2">
                    <a:lumMod val="75000"/>
                  </a:schemeClr>
                </a:solidFill>
              </a:rPr>
              <a:t>l’organisation de séminaires conjointement </a:t>
            </a:r>
            <a:r>
              <a:rPr lang="tr-TR" sz="2100" dirty="0" smtClean="0">
                <a:solidFill>
                  <a:schemeClr val="tx2">
                    <a:lumMod val="75000"/>
                  </a:schemeClr>
                </a:solidFill>
              </a:rPr>
              <a:t> </a:t>
            </a:r>
            <a:r>
              <a:rPr lang="fr-FR" sz="2100" dirty="0" smtClean="0">
                <a:solidFill>
                  <a:schemeClr val="tx2">
                    <a:lumMod val="75000"/>
                  </a:schemeClr>
                </a:solidFill>
              </a:rPr>
              <a:t>avec </a:t>
            </a:r>
            <a:r>
              <a:rPr lang="tr-TR" sz="2100" dirty="0" smtClean="0">
                <a:solidFill>
                  <a:schemeClr val="tx2">
                    <a:lumMod val="75000"/>
                  </a:schemeClr>
                </a:solidFill>
              </a:rPr>
              <a:t> </a:t>
            </a:r>
            <a:r>
              <a:rPr lang="fr-FR" sz="2100" dirty="0" smtClean="0">
                <a:solidFill>
                  <a:schemeClr val="tx2">
                    <a:lumMod val="75000"/>
                  </a:schemeClr>
                </a:solidFill>
              </a:rPr>
              <a:t>l’Institut </a:t>
            </a:r>
            <a:r>
              <a:rPr lang="fr-FR" sz="2100" dirty="0">
                <a:solidFill>
                  <a:schemeClr val="tx2">
                    <a:lumMod val="75000"/>
                  </a:schemeClr>
                </a:solidFill>
              </a:rPr>
              <a:t>Agronomique Méditerranéen de Montpellier et </a:t>
            </a:r>
            <a:r>
              <a:rPr lang="tr-TR" sz="2100" dirty="0" smtClean="0">
                <a:solidFill>
                  <a:schemeClr val="tx2">
                    <a:lumMod val="75000"/>
                  </a:schemeClr>
                </a:solidFill>
              </a:rPr>
              <a:t>IPEMED</a:t>
            </a:r>
            <a:endParaRPr lang="tr-TR" sz="2100" dirty="0">
              <a:solidFill>
                <a:schemeClr val="tx2">
                  <a:lumMod val="75000"/>
                </a:schemeClr>
              </a:solidFill>
            </a:endParaRPr>
          </a:p>
          <a:p>
            <a:pPr lvl="0"/>
            <a:r>
              <a:rPr lang="tr-TR" sz="2100" dirty="0">
                <a:solidFill>
                  <a:schemeClr val="tx2">
                    <a:lumMod val="75000"/>
                  </a:schemeClr>
                </a:solidFill>
              </a:rPr>
              <a:t>L</a:t>
            </a:r>
            <a:r>
              <a:rPr lang="fr-FR" sz="2100" dirty="0" smtClean="0">
                <a:solidFill>
                  <a:schemeClr val="tx2">
                    <a:lumMod val="75000"/>
                  </a:schemeClr>
                </a:solidFill>
              </a:rPr>
              <a:t>a </a:t>
            </a:r>
            <a:r>
              <a:rPr lang="fr-FR" sz="2100" dirty="0">
                <a:solidFill>
                  <a:schemeClr val="tx2">
                    <a:lumMod val="75000"/>
                  </a:schemeClr>
                </a:solidFill>
              </a:rPr>
              <a:t>publication des actes des trois séminaires consécutifs </a:t>
            </a:r>
            <a:r>
              <a:rPr lang="fr-FR" sz="2100" dirty="0" smtClean="0">
                <a:solidFill>
                  <a:schemeClr val="tx2">
                    <a:lumMod val="75000"/>
                  </a:schemeClr>
                </a:solidFill>
              </a:rPr>
              <a:t>d’Antalya</a:t>
            </a:r>
            <a:r>
              <a:rPr lang="tr-TR" sz="2100" dirty="0" smtClean="0">
                <a:solidFill>
                  <a:schemeClr val="tx2">
                    <a:lumMod val="75000"/>
                  </a:schemeClr>
                </a:solidFill>
              </a:rPr>
              <a:t>.</a:t>
            </a:r>
            <a:r>
              <a:rPr lang="fr-FR" sz="2100" dirty="0" smtClean="0">
                <a:solidFill>
                  <a:schemeClr val="tx2">
                    <a:lumMod val="75000"/>
                  </a:schemeClr>
                </a:solidFill>
              </a:rPr>
              <a:t> </a:t>
            </a:r>
            <a:endParaRPr lang="tr-TR" sz="2100" dirty="0" smtClean="0">
              <a:solidFill>
                <a:schemeClr val="tx2">
                  <a:lumMod val="75000"/>
                </a:schemeClr>
              </a:solidFill>
            </a:endParaRPr>
          </a:p>
          <a:p>
            <a:pPr lvl="0"/>
            <a:r>
              <a:rPr lang="fr-FR" sz="2100" dirty="0" smtClean="0">
                <a:solidFill>
                  <a:schemeClr val="tx2">
                    <a:lumMod val="75000"/>
                  </a:schemeClr>
                </a:solidFill>
              </a:rPr>
              <a:t> Parmi </a:t>
            </a:r>
            <a:r>
              <a:rPr lang="fr-FR" sz="2100" dirty="0">
                <a:solidFill>
                  <a:schemeClr val="tx2">
                    <a:lumMod val="75000"/>
                  </a:schemeClr>
                </a:solidFill>
              </a:rPr>
              <a:t>ces séminaires de haut niveau scientifique celui de 2008 est bien connu par </a:t>
            </a:r>
            <a:r>
              <a:rPr lang="tr-TR" sz="2100" dirty="0" err="1" smtClean="0">
                <a:solidFill>
                  <a:schemeClr val="tx2">
                    <a:lumMod val="75000"/>
                  </a:schemeClr>
                </a:solidFill>
              </a:rPr>
              <a:t>sa</a:t>
            </a:r>
            <a:r>
              <a:rPr lang="fr-FR" sz="2100" dirty="0" smtClean="0">
                <a:solidFill>
                  <a:schemeClr val="tx2">
                    <a:lumMod val="75000"/>
                  </a:schemeClr>
                </a:solidFill>
              </a:rPr>
              <a:t> </a:t>
            </a:r>
            <a:r>
              <a:rPr lang="fr-FR" sz="2100" b="1" dirty="0">
                <a:solidFill>
                  <a:schemeClr val="tx2">
                    <a:lumMod val="75000"/>
                  </a:schemeClr>
                </a:solidFill>
              </a:rPr>
              <a:t>« </a:t>
            </a:r>
            <a:r>
              <a:rPr lang="fr-FR" sz="2100" b="1" dirty="0">
                <a:solidFill>
                  <a:srgbClr val="336600"/>
                </a:solidFill>
              </a:rPr>
              <a:t>Déclaration d’Antalya</a:t>
            </a:r>
            <a:r>
              <a:rPr lang="fr-FR" sz="2100" b="1" dirty="0">
                <a:solidFill>
                  <a:schemeClr val="tx2">
                    <a:lumMod val="75000"/>
                  </a:schemeClr>
                </a:solidFill>
              </a:rPr>
              <a:t> ».</a:t>
            </a:r>
            <a:endParaRPr lang="tr-TR" sz="2100" dirty="0">
              <a:solidFill>
                <a:schemeClr val="tx2">
                  <a:lumMod val="75000"/>
                </a:schemeClr>
              </a:solidFill>
            </a:endParaRPr>
          </a:p>
          <a:p>
            <a:pPr lvl="1"/>
            <a:r>
              <a:rPr lang="fr-FR" sz="2100" b="1" dirty="0">
                <a:solidFill>
                  <a:schemeClr val="tx2">
                    <a:lumMod val="75000"/>
                  </a:schemeClr>
                </a:solidFill>
              </a:rPr>
              <a:t>Avec pour objectif de  promouvoir pour la Méditerrané </a:t>
            </a:r>
            <a:r>
              <a:rPr lang="tr-TR" sz="2100" b="1" dirty="0" smtClean="0">
                <a:solidFill>
                  <a:schemeClr val="tx2">
                    <a:lumMod val="75000"/>
                  </a:schemeClr>
                </a:solidFill>
              </a:rPr>
              <a:t>: </a:t>
            </a:r>
            <a:endParaRPr lang="tr-TR" sz="2100" dirty="0">
              <a:solidFill>
                <a:schemeClr val="tx2">
                  <a:lumMod val="75000"/>
                </a:schemeClr>
              </a:solidFill>
            </a:endParaRPr>
          </a:p>
          <a:p>
            <a:pPr lvl="2"/>
            <a:r>
              <a:rPr lang="fr-FR" sz="2100" dirty="0" smtClean="0">
                <a:solidFill>
                  <a:schemeClr val="tx2">
                    <a:lumMod val="75000"/>
                  </a:schemeClr>
                </a:solidFill>
              </a:rPr>
              <a:t>la </a:t>
            </a:r>
            <a:r>
              <a:rPr lang="fr-FR" sz="2100" dirty="0">
                <a:solidFill>
                  <a:schemeClr val="tx2">
                    <a:lumMod val="75000"/>
                  </a:schemeClr>
                </a:solidFill>
              </a:rPr>
              <a:t>production et la consommation de biens et de services  de qualité, </a:t>
            </a:r>
            <a:r>
              <a:rPr lang="fr-FR" sz="2100" b="1" dirty="0">
                <a:solidFill>
                  <a:schemeClr val="tx2">
                    <a:lumMod val="75000"/>
                  </a:schemeClr>
                </a:solidFill>
              </a:rPr>
              <a:t>ancrés dans les terroirs</a:t>
            </a:r>
            <a:r>
              <a:rPr lang="fr-FR" sz="2100" dirty="0">
                <a:solidFill>
                  <a:schemeClr val="tx2">
                    <a:lumMod val="75000"/>
                  </a:schemeClr>
                </a:solidFill>
              </a:rPr>
              <a:t> Méditerranéens et </a:t>
            </a:r>
            <a:r>
              <a:rPr lang="fr-FR" sz="2100" b="1" dirty="0">
                <a:solidFill>
                  <a:schemeClr val="tx2">
                    <a:lumMod val="75000"/>
                  </a:schemeClr>
                </a:solidFill>
              </a:rPr>
              <a:t>tracés</a:t>
            </a:r>
            <a:r>
              <a:rPr lang="fr-FR" sz="2100" dirty="0">
                <a:solidFill>
                  <a:schemeClr val="tx2">
                    <a:lumMod val="75000"/>
                  </a:schemeClr>
                </a:solidFill>
              </a:rPr>
              <a:t> ainsi que leur </a:t>
            </a:r>
            <a:r>
              <a:rPr lang="fr-FR" sz="2100" b="1" dirty="0">
                <a:solidFill>
                  <a:schemeClr val="tx2">
                    <a:lumMod val="75000"/>
                  </a:schemeClr>
                </a:solidFill>
              </a:rPr>
              <a:t>développement </a:t>
            </a:r>
            <a:r>
              <a:rPr lang="tr-TR" sz="2100" b="1" dirty="0" smtClean="0">
                <a:solidFill>
                  <a:schemeClr val="tx2">
                    <a:lumMod val="75000"/>
                  </a:schemeClr>
                </a:solidFill>
              </a:rPr>
              <a:t> </a:t>
            </a:r>
            <a:r>
              <a:rPr lang="fr-FR" sz="2100" b="1" dirty="0" smtClean="0">
                <a:solidFill>
                  <a:schemeClr val="tx2">
                    <a:lumMod val="75000"/>
                  </a:schemeClr>
                </a:solidFill>
              </a:rPr>
              <a:t>sur </a:t>
            </a:r>
            <a:r>
              <a:rPr lang="tr-TR" sz="2100" b="1" dirty="0" smtClean="0">
                <a:solidFill>
                  <a:schemeClr val="tx2">
                    <a:lumMod val="75000"/>
                  </a:schemeClr>
                </a:solidFill>
              </a:rPr>
              <a:t> </a:t>
            </a:r>
            <a:r>
              <a:rPr lang="fr-FR" sz="2100" b="1" dirty="0" smtClean="0">
                <a:solidFill>
                  <a:schemeClr val="tx2">
                    <a:lumMod val="75000"/>
                  </a:schemeClr>
                </a:solidFill>
              </a:rPr>
              <a:t>les </a:t>
            </a:r>
            <a:r>
              <a:rPr lang="fr-FR" sz="2100" b="1" dirty="0">
                <a:solidFill>
                  <a:schemeClr val="tx2">
                    <a:lumMod val="75000"/>
                  </a:schemeClr>
                </a:solidFill>
              </a:rPr>
              <a:t>marchés internationaux</a:t>
            </a:r>
            <a:r>
              <a:rPr lang="fr-FR" sz="2100" dirty="0">
                <a:solidFill>
                  <a:schemeClr val="tx2">
                    <a:lumMod val="75000"/>
                  </a:schemeClr>
                </a:solidFill>
              </a:rPr>
              <a:t>,</a:t>
            </a:r>
            <a:endParaRPr lang="tr-TR" sz="2100" dirty="0">
              <a:solidFill>
                <a:schemeClr val="tx2">
                  <a:lumMod val="75000"/>
                </a:schemeClr>
              </a:solidFill>
            </a:endParaRPr>
          </a:p>
          <a:p>
            <a:pPr lvl="2"/>
            <a:r>
              <a:rPr lang="fr-FR" sz="2100" dirty="0" smtClean="0">
                <a:solidFill>
                  <a:schemeClr val="tx2">
                    <a:lumMod val="75000"/>
                  </a:schemeClr>
                </a:solidFill>
              </a:rPr>
              <a:t>la </a:t>
            </a:r>
            <a:r>
              <a:rPr lang="fr-FR" sz="2100" dirty="0">
                <a:solidFill>
                  <a:schemeClr val="tx2">
                    <a:lumMod val="75000"/>
                  </a:schemeClr>
                </a:solidFill>
              </a:rPr>
              <a:t>préservation, l’accroissement et le </a:t>
            </a:r>
            <a:r>
              <a:rPr lang="fr-FR" sz="2100" b="1" dirty="0">
                <a:solidFill>
                  <a:schemeClr val="tx2">
                    <a:lumMod val="75000"/>
                  </a:schemeClr>
                </a:solidFill>
              </a:rPr>
              <a:t>partage </a:t>
            </a:r>
            <a:r>
              <a:rPr lang="tr-TR" sz="2100" b="1" dirty="0" smtClean="0">
                <a:solidFill>
                  <a:schemeClr val="tx2">
                    <a:lumMod val="75000"/>
                  </a:schemeClr>
                </a:solidFill>
              </a:rPr>
              <a:t> </a:t>
            </a:r>
            <a:r>
              <a:rPr lang="fr-FR" sz="2100" b="1" dirty="0" smtClean="0">
                <a:solidFill>
                  <a:schemeClr val="tx2">
                    <a:lumMod val="75000"/>
                  </a:schemeClr>
                </a:solidFill>
              </a:rPr>
              <a:t>équitable </a:t>
            </a:r>
            <a:r>
              <a:rPr lang="fr-FR" sz="2100" b="1" dirty="0">
                <a:solidFill>
                  <a:schemeClr val="tx2">
                    <a:lumMod val="75000"/>
                  </a:schemeClr>
                </a:solidFill>
              </a:rPr>
              <a:t>de la valeur</a:t>
            </a:r>
            <a:r>
              <a:rPr lang="fr-FR" sz="2100" dirty="0">
                <a:solidFill>
                  <a:schemeClr val="tx2">
                    <a:lumMod val="75000"/>
                  </a:schemeClr>
                </a:solidFill>
              </a:rPr>
              <a:t>,</a:t>
            </a:r>
            <a:endParaRPr lang="tr-TR" sz="2100" dirty="0">
              <a:solidFill>
                <a:schemeClr val="tx2">
                  <a:lumMod val="75000"/>
                </a:schemeClr>
              </a:solidFill>
            </a:endParaRPr>
          </a:p>
          <a:p>
            <a:pPr lvl="2"/>
            <a:r>
              <a:rPr lang="fr-FR" sz="2100" dirty="0" smtClean="0">
                <a:solidFill>
                  <a:schemeClr val="tx2">
                    <a:lumMod val="75000"/>
                  </a:schemeClr>
                </a:solidFill>
              </a:rPr>
              <a:t>la </a:t>
            </a:r>
            <a:r>
              <a:rPr lang="fr-FR" sz="2100" b="1" dirty="0">
                <a:solidFill>
                  <a:schemeClr val="tx2">
                    <a:lumMod val="75000"/>
                  </a:schemeClr>
                </a:solidFill>
              </a:rPr>
              <a:t>valorisation et la transmission des patrimoines</a:t>
            </a:r>
            <a:r>
              <a:rPr lang="fr-FR" sz="2100" dirty="0">
                <a:solidFill>
                  <a:schemeClr val="tx2">
                    <a:lumMod val="75000"/>
                  </a:schemeClr>
                </a:solidFill>
              </a:rPr>
              <a:t> </a:t>
            </a:r>
            <a:r>
              <a:rPr lang="tr-TR" sz="2100" dirty="0" smtClean="0">
                <a:solidFill>
                  <a:schemeClr val="tx2">
                    <a:lumMod val="75000"/>
                  </a:schemeClr>
                </a:solidFill>
              </a:rPr>
              <a:t>, </a:t>
            </a:r>
          </a:p>
          <a:p>
            <a:pPr lvl="2"/>
            <a:r>
              <a:rPr lang="fr-FR" sz="2100" dirty="0" smtClean="0">
                <a:solidFill>
                  <a:schemeClr val="tx2">
                    <a:lumMod val="75000"/>
                  </a:schemeClr>
                </a:solidFill>
              </a:rPr>
              <a:t>la </a:t>
            </a:r>
            <a:r>
              <a:rPr lang="fr-FR" sz="2100" dirty="0">
                <a:solidFill>
                  <a:schemeClr val="tx2">
                    <a:lumMod val="75000"/>
                  </a:schemeClr>
                </a:solidFill>
              </a:rPr>
              <a:t>protection des ressources et </a:t>
            </a:r>
            <a:r>
              <a:rPr lang="fr-FR" sz="2100" b="1" dirty="0">
                <a:solidFill>
                  <a:schemeClr val="tx2">
                    <a:lumMod val="75000"/>
                  </a:schemeClr>
                </a:solidFill>
              </a:rPr>
              <a:t>le maintien de la </a:t>
            </a:r>
            <a:r>
              <a:rPr lang="fr-FR" sz="2100" b="1" dirty="0" smtClean="0">
                <a:solidFill>
                  <a:schemeClr val="tx2">
                    <a:lumMod val="75000"/>
                  </a:schemeClr>
                </a:solidFill>
              </a:rPr>
              <a:t>biodiversité</a:t>
            </a:r>
            <a:r>
              <a:rPr lang="fr-FR" sz="2100" dirty="0" smtClean="0">
                <a:solidFill>
                  <a:schemeClr val="tx2">
                    <a:lumMod val="75000"/>
                  </a:schemeClr>
                </a:solidFill>
              </a:rPr>
              <a:t>,</a:t>
            </a:r>
            <a:r>
              <a:rPr lang="tr-TR" sz="2100" dirty="0" smtClean="0">
                <a:solidFill>
                  <a:schemeClr val="tx2">
                    <a:lumMod val="75000"/>
                  </a:schemeClr>
                </a:solidFill>
              </a:rPr>
              <a:t> </a:t>
            </a:r>
          </a:p>
          <a:p>
            <a:pPr lvl="2"/>
            <a:r>
              <a:rPr lang="tr-TR" sz="2100" dirty="0">
                <a:solidFill>
                  <a:schemeClr val="tx2">
                    <a:lumMod val="75000"/>
                  </a:schemeClr>
                </a:solidFill>
              </a:rPr>
              <a:t>l</a:t>
            </a:r>
            <a:r>
              <a:rPr lang="fr-FR" sz="2100" dirty="0" smtClean="0">
                <a:solidFill>
                  <a:schemeClr val="tx2">
                    <a:lumMod val="75000"/>
                  </a:schemeClr>
                </a:solidFill>
              </a:rPr>
              <a:t>es </a:t>
            </a:r>
            <a:r>
              <a:rPr lang="fr-FR" sz="2100" dirty="0">
                <a:solidFill>
                  <a:schemeClr val="tx2">
                    <a:lumMod val="75000"/>
                  </a:schemeClr>
                </a:solidFill>
              </a:rPr>
              <a:t>mécanismes de gouvernance participative,</a:t>
            </a:r>
            <a:endParaRPr lang="tr-TR" sz="2100" dirty="0">
              <a:solidFill>
                <a:schemeClr val="tx2">
                  <a:lumMod val="75000"/>
                </a:schemeClr>
              </a:solidFill>
            </a:endParaRPr>
          </a:p>
          <a:p>
            <a:pPr lvl="2"/>
            <a:r>
              <a:rPr lang="tr-TR" sz="2100" dirty="0">
                <a:solidFill>
                  <a:schemeClr val="tx2">
                    <a:lumMod val="75000"/>
                  </a:schemeClr>
                </a:solidFill>
              </a:rPr>
              <a:t>l</a:t>
            </a:r>
            <a:r>
              <a:rPr lang="fr-FR" sz="2100" dirty="0" smtClean="0">
                <a:solidFill>
                  <a:schemeClr val="tx2">
                    <a:lumMod val="75000"/>
                  </a:schemeClr>
                </a:solidFill>
              </a:rPr>
              <a:t>a </a:t>
            </a:r>
            <a:r>
              <a:rPr lang="fr-FR" sz="2100" dirty="0">
                <a:solidFill>
                  <a:schemeClr val="tx2">
                    <a:lumMod val="75000"/>
                  </a:schemeClr>
                </a:solidFill>
              </a:rPr>
              <a:t>consolidation de </a:t>
            </a:r>
            <a:r>
              <a:rPr lang="fr-FR" sz="2100" b="1" dirty="0">
                <a:solidFill>
                  <a:schemeClr val="tx2">
                    <a:lumMod val="75000"/>
                  </a:schemeClr>
                </a:solidFill>
              </a:rPr>
              <a:t>l'identité </a:t>
            </a:r>
            <a:r>
              <a:rPr lang="fr-FR" sz="2100" b="1" dirty="0" smtClean="0">
                <a:solidFill>
                  <a:schemeClr val="tx2">
                    <a:lumMod val="75000"/>
                  </a:schemeClr>
                </a:solidFill>
              </a:rPr>
              <a:t>méditerranéenne</a:t>
            </a:r>
            <a:r>
              <a:rPr lang="tr-TR" sz="2100" b="1" dirty="0" smtClean="0">
                <a:solidFill>
                  <a:schemeClr val="tx2">
                    <a:lumMod val="75000"/>
                  </a:schemeClr>
                </a:solidFill>
              </a:rPr>
              <a:t>,</a:t>
            </a:r>
          </a:p>
          <a:p>
            <a:pPr lvl="2"/>
            <a:endParaRPr lang="tr-TR" sz="2100" dirty="0" smtClean="0">
              <a:solidFill>
                <a:schemeClr val="tx2">
                  <a:lumMod val="75000"/>
                </a:schemeClr>
              </a:solidFill>
            </a:endParaRPr>
          </a:p>
          <a:p>
            <a:pPr marL="354013" lvl="2" indent="-354013"/>
            <a:r>
              <a:rPr lang="fr-FR" sz="2100" b="1" dirty="0" smtClean="0">
                <a:solidFill>
                  <a:schemeClr val="tx2">
                    <a:lumMod val="75000"/>
                  </a:schemeClr>
                </a:solidFill>
              </a:rPr>
              <a:t>La </a:t>
            </a:r>
            <a:r>
              <a:rPr lang="fr-FR" sz="2100" b="1" dirty="0">
                <a:solidFill>
                  <a:schemeClr val="tx2">
                    <a:lumMod val="75000"/>
                  </a:schemeClr>
                </a:solidFill>
              </a:rPr>
              <a:t>déclaration d’Antalya proposait la mise en place d’une politique coordonnée d’appui au développement durable de l’agriculture , de l’agroalimentaires et de </a:t>
            </a:r>
            <a:r>
              <a:rPr lang="fr-FR" sz="2100" b="1" dirty="0"/>
              <a:t>l’espace rural , fondée sur un dispositif mutualisé de signalisation </a:t>
            </a:r>
            <a:endParaRPr lang="tr-TR" sz="2100" b="1" dirty="0" smtClean="0"/>
          </a:p>
          <a:p>
            <a:pPr marL="354013" lvl="2" indent="-354013"/>
            <a:r>
              <a:rPr lang="fr-FR" sz="2100" b="1" dirty="0" smtClean="0"/>
              <a:t>les </a:t>
            </a:r>
            <a:r>
              <a:rPr lang="fr-FR" sz="2100" b="1" i="1" dirty="0">
                <a:solidFill>
                  <a:srgbClr val="FF0000"/>
                </a:solidFill>
                <a:effectLst>
                  <a:outerShdw blurRad="38100" dist="38100" dir="2700000" algn="tl">
                    <a:srgbClr val="000000">
                      <a:alpha val="43137"/>
                    </a:srgbClr>
                  </a:outerShdw>
                </a:effectLst>
              </a:rPr>
              <a:t>« Terroirs de la Méditerranée ».</a:t>
            </a:r>
            <a:endParaRPr lang="tr-TR" sz="2100" b="1" i="1" dirty="0">
              <a:solidFill>
                <a:srgbClr val="FF0000"/>
              </a:solidFill>
              <a:effectLst>
                <a:outerShdw blurRad="38100" dist="38100" dir="2700000" algn="tl">
                  <a:srgbClr val="000000">
                    <a:alpha val="43137"/>
                  </a:srgbClr>
                </a:outerShdw>
              </a:effectLst>
            </a:endParaRPr>
          </a:p>
          <a:p>
            <a:endParaRPr lang="tr-TR" sz="2100" dirty="0"/>
          </a:p>
        </p:txBody>
      </p:sp>
    </p:spTree>
    <p:extLst>
      <p:ext uri="{BB962C8B-B14F-4D97-AF65-F5344CB8AC3E}">
        <p14:creationId xmlns:p14="http://schemas.microsoft.com/office/powerpoint/2010/main" xmlns="" val="138336475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76672"/>
            <a:ext cx="8956104" cy="838200"/>
          </a:xfrm>
        </p:spPr>
        <p:txBody>
          <a:bodyPr>
            <a:normAutofit/>
          </a:bodyPr>
          <a:lstStyle/>
          <a:p>
            <a:pPr algn="ctr"/>
            <a:r>
              <a:rPr lang="tr-TR" sz="2000" b="1" dirty="0" smtClean="0">
                <a:solidFill>
                  <a:srgbClr val="00518E"/>
                </a:solidFill>
              </a:rPr>
              <a:t> </a:t>
            </a:r>
            <a:r>
              <a:rPr lang="tr-TR" sz="2000" b="1" dirty="0" err="1" smtClean="0">
                <a:solidFill>
                  <a:srgbClr val="00518E"/>
                </a:solidFill>
              </a:rPr>
              <a:t>Les</a:t>
            </a:r>
            <a:r>
              <a:rPr lang="tr-TR" sz="2000" b="1" dirty="0" smtClean="0">
                <a:solidFill>
                  <a:srgbClr val="00518E"/>
                </a:solidFill>
              </a:rPr>
              <a:t> </a:t>
            </a:r>
            <a:r>
              <a:rPr lang="tr-TR" sz="2000" b="1" dirty="0" err="1" smtClean="0">
                <a:solidFill>
                  <a:srgbClr val="00518E"/>
                </a:solidFill>
              </a:rPr>
              <a:t>pays</a:t>
            </a:r>
            <a:r>
              <a:rPr lang="tr-TR" sz="2000" b="1" dirty="0" smtClean="0">
                <a:solidFill>
                  <a:srgbClr val="00518E"/>
                </a:solidFill>
              </a:rPr>
              <a:t> </a:t>
            </a:r>
            <a:r>
              <a:rPr lang="tr-TR" sz="2000" b="1" dirty="0" err="1" smtClean="0">
                <a:solidFill>
                  <a:srgbClr val="00518E"/>
                </a:solidFill>
              </a:rPr>
              <a:t>medIterraneens</a:t>
            </a:r>
            <a:r>
              <a:rPr lang="tr-TR" sz="2000" b="1" dirty="0" smtClean="0">
                <a:solidFill>
                  <a:srgbClr val="00518E"/>
                </a:solidFill>
              </a:rPr>
              <a:t> </a:t>
            </a:r>
            <a:r>
              <a:rPr lang="tr-TR" sz="2000" b="1" dirty="0" err="1" smtClean="0">
                <a:solidFill>
                  <a:srgbClr val="00518E"/>
                </a:solidFill>
              </a:rPr>
              <a:t>domInent</a:t>
            </a:r>
            <a:r>
              <a:rPr lang="tr-TR" sz="2000" b="1" dirty="0" smtClean="0">
                <a:solidFill>
                  <a:srgbClr val="00518E"/>
                </a:solidFill>
              </a:rPr>
              <a:t> </a:t>
            </a:r>
            <a:r>
              <a:rPr lang="tr-TR" sz="2000" b="1" dirty="0" err="1" smtClean="0">
                <a:solidFill>
                  <a:srgbClr val="00518E"/>
                </a:solidFill>
              </a:rPr>
              <a:t>les</a:t>
            </a:r>
            <a:r>
              <a:rPr lang="tr-TR" sz="2000" b="1" dirty="0" smtClean="0">
                <a:solidFill>
                  <a:srgbClr val="00518E"/>
                </a:solidFill>
              </a:rPr>
              <a:t> </a:t>
            </a:r>
            <a:r>
              <a:rPr lang="tr-TR" sz="2000" b="1" dirty="0" err="1" smtClean="0">
                <a:solidFill>
                  <a:srgbClr val="00518E"/>
                </a:solidFill>
              </a:rPr>
              <a:t>labellIsatIons</a:t>
            </a:r>
            <a:r>
              <a:rPr lang="tr-TR" sz="2000" b="1" dirty="0" smtClean="0">
                <a:solidFill>
                  <a:srgbClr val="00518E"/>
                </a:solidFill>
              </a:rPr>
              <a:t> </a:t>
            </a:r>
            <a:r>
              <a:rPr lang="tr-TR" sz="2000" b="1" dirty="0" err="1" smtClean="0">
                <a:solidFill>
                  <a:srgbClr val="00518E"/>
                </a:solidFill>
              </a:rPr>
              <a:t>Europeennes</a:t>
            </a:r>
            <a:r>
              <a:rPr lang="tr-TR" sz="2000" b="1" dirty="0" smtClean="0">
                <a:solidFill>
                  <a:srgbClr val="00518E"/>
                </a:solidFill>
              </a:rPr>
              <a:t> </a:t>
            </a:r>
            <a:endParaRPr lang="tr-TR" sz="2000" b="1" dirty="0">
              <a:solidFill>
                <a:srgbClr val="00518E"/>
              </a:solidFill>
            </a:endParaRPr>
          </a:p>
        </p:txBody>
      </p:sp>
      <p:sp>
        <p:nvSpPr>
          <p:cNvPr id="3" name="İçerik Yer Tutucusu 2"/>
          <p:cNvSpPr>
            <a:spLocks noGrp="1"/>
          </p:cNvSpPr>
          <p:nvPr>
            <p:ph idx="1"/>
          </p:nvPr>
        </p:nvSpPr>
        <p:spPr>
          <a:xfrm>
            <a:off x="107504" y="1556792"/>
            <a:ext cx="8991600" cy="5184576"/>
          </a:xfrm>
        </p:spPr>
        <p:txBody>
          <a:bodyPr>
            <a:noAutofit/>
          </a:bodyPr>
          <a:lstStyle/>
          <a:p>
            <a:r>
              <a:rPr lang="fr-FR" sz="2000" b="1" dirty="0">
                <a:solidFill>
                  <a:srgbClr val="00518E"/>
                </a:solidFill>
              </a:rPr>
              <a:t>La majorité </a:t>
            </a:r>
            <a:r>
              <a:rPr lang="tr-TR" sz="2000" b="1" dirty="0" smtClean="0">
                <a:solidFill>
                  <a:srgbClr val="00518E"/>
                </a:solidFill>
              </a:rPr>
              <a:t> </a:t>
            </a:r>
            <a:r>
              <a:rPr lang="fr-FR" sz="2000" b="1" dirty="0" smtClean="0">
                <a:solidFill>
                  <a:srgbClr val="00518E"/>
                </a:solidFill>
              </a:rPr>
              <a:t>des </a:t>
            </a:r>
            <a:r>
              <a:rPr lang="fr-FR" sz="2000" b="1" dirty="0">
                <a:solidFill>
                  <a:srgbClr val="00518E"/>
                </a:solidFill>
              </a:rPr>
              <a:t>produits alimentaires labellisés en Europe proviennent  des pays </a:t>
            </a:r>
            <a:r>
              <a:rPr lang="fr-FR" sz="2000" b="1" dirty="0" smtClean="0">
                <a:solidFill>
                  <a:srgbClr val="00518E"/>
                </a:solidFill>
              </a:rPr>
              <a:t>Méditerranéens</a:t>
            </a:r>
            <a:r>
              <a:rPr lang="tr-TR" sz="2000" b="1" dirty="0" smtClean="0">
                <a:solidFill>
                  <a:srgbClr val="00518E"/>
                </a:solidFill>
              </a:rPr>
              <a:t>. </a:t>
            </a:r>
          </a:p>
          <a:p>
            <a:r>
              <a:rPr lang="fr-FR" sz="2000" b="1" dirty="0"/>
              <a:t>Union Européenne occupe une place prédominante sur le marché mondial du </a:t>
            </a:r>
            <a:r>
              <a:rPr lang="fr-FR" sz="2000" b="1" dirty="0" smtClean="0"/>
              <a:t>vin </a:t>
            </a:r>
            <a:r>
              <a:rPr lang="tr-TR" sz="2000" b="1" dirty="0"/>
              <a:t>.</a:t>
            </a:r>
            <a:r>
              <a:rPr lang="fr-FR" sz="2000" b="1" dirty="0" smtClean="0"/>
              <a:t> </a:t>
            </a:r>
            <a:r>
              <a:rPr lang="tr-TR" sz="2000" b="1" dirty="0"/>
              <a:t>L</a:t>
            </a:r>
            <a:r>
              <a:rPr lang="fr-FR" sz="2000" b="1" dirty="0" smtClean="0"/>
              <a:t>es  </a:t>
            </a:r>
            <a:r>
              <a:rPr lang="fr-FR" sz="2000" b="1" dirty="0"/>
              <a:t>pays </a:t>
            </a:r>
            <a:r>
              <a:rPr lang="fr-FR" sz="2000" b="1" dirty="0" smtClean="0"/>
              <a:t>méditerranéens </a:t>
            </a:r>
            <a:r>
              <a:rPr lang="fr-FR" sz="2000" b="1" dirty="0"/>
              <a:t>représentent  </a:t>
            </a:r>
            <a:r>
              <a:rPr lang="fr-FR" sz="2000" b="1" dirty="0" smtClean="0"/>
              <a:t>83 </a:t>
            </a:r>
            <a:r>
              <a:rPr lang="fr-FR" sz="2000" b="1" dirty="0"/>
              <a:t>% du </a:t>
            </a:r>
            <a:r>
              <a:rPr lang="fr-FR" sz="2000" b="1" dirty="0" smtClean="0"/>
              <a:t>nombre </a:t>
            </a:r>
            <a:r>
              <a:rPr lang="fr-FR" sz="2000" b="1" dirty="0"/>
              <a:t>total des vins   certifiés dans </a:t>
            </a:r>
            <a:r>
              <a:rPr lang="fr-FR" sz="2000" b="1" dirty="0" smtClean="0"/>
              <a:t>l’Union européenne </a:t>
            </a:r>
            <a:r>
              <a:rPr lang="tr-TR" sz="2000" b="1" dirty="0" smtClean="0"/>
              <a:t>(1453 sur 1752 )</a:t>
            </a:r>
            <a:r>
              <a:rPr lang="fr-FR" sz="2000" b="1" dirty="0" smtClean="0"/>
              <a:t>.</a:t>
            </a:r>
            <a:endParaRPr lang="tr-TR" sz="2000" b="1" dirty="0" smtClean="0"/>
          </a:p>
          <a:p>
            <a:r>
              <a:rPr lang="tr-TR" sz="2000" b="1" dirty="0" smtClean="0"/>
              <a:t>Actuellement</a:t>
            </a:r>
            <a:r>
              <a:rPr lang="fr-FR" sz="2000" b="1" dirty="0" smtClean="0"/>
              <a:t> :</a:t>
            </a:r>
            <a:endParaRPr lang="tr-TR" sz="2000" b="1" dirty="0" smtClean="0"/>
          </a:p>
          <a:p>
            <a:pPr marL="0" indent="0">
              <a:buNone/>
            </a:pPr>
            <a:r>
              <a:rPr lang="tr-TR" sz="2000" b="1" dirty="0"/>
              <a:t> </a:t>
            </a:r>
            <a:r>
              <a:rPr lang="tr-TR" sz="2000" b="1" dirty="0" smtClean="0"/>
              <a:t>       -Sur 1205 </a:t>
            </a:r>
            <a:r>
              <a:rPr lang="fr-FR" sz="2000" b="1" dirty="0"/>
              <a:t>produits alimentaires </a:t>
            </a:r>
            <a:r>
              <a:rPr lang="fr-FR" sz="2000" b="1" dirty="0" smtClean="0"/>
              <a:t>labellisés</a:t>
            </a:r>
            <a:r>
              <a:rPr lang="tr-TR" sz="2000" b="1" dirty="0" smtClean="0"/>
              <a:t>, 889 , soit </a:t>
            </a:r>
            <a:r>
              <a:rPr lang="fr-FR" sz="2000" b="1" dirty="0" smtClean="0">
                <a:solidFill>
                  <a:srgbClr val="4E3B30"/>
                </a:solidFill>
              </a:rPr>
              <a:t>75 %, </a:t>
            </a:r>
            <a:r>
              <a:rPr lang="tr-TR" sz="2000" b="1" dirty="0" smtClean="0">
                <a:solidFill>
                  <a:srgbClr val="4E3B30"/>
                </a:solidFill>
              </a:rPr>
              <a:t>              </a:t>
            </a:r>
            <a:r>
              <a:rPr lang="fr-FR" sz="2000" b="1" dirty="0" smtClean="0">
                <a:solidFill>
                  <a:srgbClr val="4E3B30"/>
                </a:solidFill>
              </a:rPr>
              <a:t>    		</a:t>
            </a:r>
            <a:r>
              <a:rPr lang="fr-FR" sz="2000" b="1" dirty="0" smtClean="0"/>
              <a:t>appartiennent </a:t>
            </a:r>
            <a:r>
              <a:rPr lang="tr-TR" sz="2000" b="1" dirty="0" smtClean="0"/>
              <a:t> </a:t>
            </a:r>
            <a:r>
              <a:rPr lang="fr-FR" sz="2000" b="1" dirty="0" smtClean="0"/>
              <a:t>aux </a:t>
            </a:r>
            <a:r>
              <a:rPr lang="fr-FR" sz="2000" b="1" dirty="0"/>
              <a:t>pays </a:t>
            </a:r>
            <a:r>
              <a:rPr lang="tr-TR" sz="2000" b="1" dirty="0"/>
              <a:t> </a:t>
            </a:r>
            <a:r>
              <a:rPr lang="fr-FR" sz="2000" b="1" dirty="0" smtClean="0"/>
              <a:t>Méditerranéens</a:t>
            </a:r>
            <a:r>
              <a:rPr lang="tr-TR" sz="2000" b="1" dirty="0" smtClean="0"/>
              <a:t>, </a:t>
            </a:r>
          </a:p>
          <a:p>
            <a:pPr marL="0" indent="0">
              <a:buNone/>
            </a:pPr>
            <a:r>
              <a:rPr lang="tr-TR" sz="2000" b="1" dirty="0"/>
              <a:t> </a:t>
            </a:r>
            <a:r>
              <a:rPr lang="tr-TR" sz="2000" b="1" dirty="0" smtClean="0"/>
              <a:t>       - </a:t>
            </a:r>
            <a:r>
              <a:rPr lang="tr-TR" sz="2000" b="1" dirty="0"/>
              <a:t>85% </a:t>
            </a:r>
            <a:r>
              <a:rPr lang="tr-TR" sz="2000" b="1" dirty="0" err="1"/>
              <a:t>des</a:t>
            </a:r>
            <a:r>
              <a:rPr lang="tr-TR" sz="2000" b="1" dirty="0"/>
              <a:t> AOP </a:t>
            </a:r>
            <a:r>
              <a:rPr lang="tr-TR" sz="2000" b="1" dirty="0" smtClean="0"/>
              <a:t> et  </a:t>
            </a:r>
            <a:r>
              <a:rPr lang="tr-TR" sz="2000" b="1" dirty="0"/>
              <a:t>67% </a:t>
            </a:r>
            <a:r>
              <a:rPr lang="tr-TR" sz="2000" b="1" dirty="0" smtClean="0"/>
              <a:t> </a:t>
            </a:r>
            <a:r>
              <a:rPr lang="tr-TR" sz="2000" b="1" dirty="0" err="1" smtClean="0"/>
              <a:t>des</a:t>
            </a:r>
            <a:r>
              <a:rPr lang="tr-TR" sz="2000" b="1" dirty="0" smtClean="0"/>
              <a:t>  IGP ,</a:t>
            </a:r>
          </a:p>
          <a:p>
            <a:pPr marL="0" indent="0">
              <a:buNone/>
            </a:pPr>
            <a:r>
              <a:rPr lang="tr-TR" sz="2000" b="1" dirty="0"/>
              <a:t> </a:t>
            </a:r>
            <a:r>
              <a:rPr lang="tr-TR" sz="2000" b="1" dirty="0" smtClean="0"/>
              <a:t>       -</a:t>
            </a:r>
            <a:r>
              <a:rPr lang="fr-FR" sz="2000" b="1" dirty="0" smtClean="0"/>
              <a:t>98</a:t>
            </a:r>
            <a:r>
              <a:rPr lang="fr-FR" sz="2000" b="1" dirty="0"/>
              <a:t>% </a:t>
            </a:r>
            <a:r>
              <a:rPr lang="tr-TR" sz="2000" b="1" dirty="0" smtClean="0"/>
              <a:t> </a:t>
            </a:r>
            <a:r>
              <a:rPr lang="fr-FR" sz="2000" b="1" dirty="0" smtClean="0"/>
              <a:t>des </a:t>
            </a:r>
            <a:r>
              <a:rPr lang="tr-TR" sz="2000" b="1" dirty="0" smtClean="0"/>
              <a:t> </a:t>
            </a:r>
            <a:r>
              <a:rPr lang="fr-FR" sz="2000" b="1" dirty="0" smtClean="0"/>
              <a:t> </a:t>
            </a:r>
            <a:r>
              <a:rPr lang="fr-FR" sz="2000" b="1" dirty="0"/>
              <a:t>huiles, </a:t>
            </a:r>
            <a:endParaRPr lang="tr-TR" sz="2000" b="1" dirty="0" smtClean="0"/>
          </a:p>
          <a:p>
            <a:pPr marL="0" indent="0">
              <a:buNone/>
            </a:pPr>
            <a:r>
              <a:rPr lang="tr-TR" sz="2000" b="1" dirty="0"/>
              <a:t> </a:t>
            </a:r>
            <a:r>
              <a:rPr lang="tr-TR" sz="2000" b="1" dirty="0" smtClean="0"/>
              <a:t>       -</a:t>
            </a:r>
            <a:r>
              <a:rPr lang="fr-FR" sz="2000" b="1" dirty="0" smtClean="0"/>
              <a:t>82</a:t>
            </a:r>
            <a:r>
              <a:rPr lang="fr-FR" sz="2000" b="1" dirty="0"/>
              <a:t>% </a:t>
            </a:r>
            <a:r>
              <a:rPr lang="tr-TR" sz="2000" b="1" dirty="0" smtClean="0"/>
              <a:t> </a:t>
            </a:r>
            <a:r>
              <a:rPr lang="fr-FR" sz="2000" b="1" dirty="0" smtClean="0"/>
              <a:t>des </a:t>
            </a:r>
            <a:r>
              <a:rPr lang="fr-FR" sz="2000" b="1" dirty="0"/>
              <a:t>fruits et légumes, </a:t>
            </a:r>
            <a:endParaRPr lang="tr-TR" sz="2000" b="1" dirty="0" smtClean="0"/>
          </a:p>
          <a:p>
            <a:pPr marL="0" indent="0">
              <a:buNone/>
            </a:pPr>
            <a:r>
              <a:rPr lang="tr-TR" sz="2000" b="1" dirty="0"/>
              <a:t> </a:t>
            </a:r>
            <a:r>
              <a:rPr lang="tr-TR" sz="2000" b="1" dirty="0" smtClean="0"/>
              <a:t>       -</a:t>
            </a:r>
            <a:r>
              <a:rPr lang="fr-FR" sz="2000" b="1" dirty="0" smtClean="0"/>
              <a:t>75</a:t>
            </a:r>
            <a:r>
              <a:rPr lang="fr-FR" sz="2000" b="1" dirty="0"/>
              <a:t>% </a:t>
            </a:r>
            <a:r>
              <a:rPr lang="tr-TR" sz="2000" b="1" dirty="0" smtClean="0"/>
              <a:t> </a:t>
            </a:r>
            <a:r>
              <a:rPr lang="fr-FR" sz="2000" b="1" dirty="0" smtClean="0"/>
              <a:t>des </a:t>
            </a:r>
            <a:r>
              <a:rPr lang="fr-FR" sz="2000" b="1" dirty="0"/>
              <a:t>fromages et </a:t>
            </a:r>
            <a:endParaRPr lang="tr-TR" sz="2000" b="1" dirty="0" smtClean="0"/>
          </a:p>
          <a:p>
            <a:pPr marL="0" indent="0">
              <a:buNone/>
            </a:pPr>
            <a:r>
              <a:rPr lang="tr-TR" sz="2000" b="1" dirty="0"/>
              <a:t> </a:t>
            </a:r>
            <a:r>
              <a:rPr lang="tr-TR" sz="2000" b="1" dirty="0" smtClean="0"/>
              <a:t>       -</a:t>
            </a:r>
            <a:r>
              <a:rPr lang="fr-FR" sz="2000" b="1" dirty="0" smtClean="0"/>
              <a:t>85</a:t>
            </a:r>
            <a:r>
              <a:rPr lang="fr-FR" sz="2000" b="1" dirty="0"/>
              <a:t>% </a:t>
            </a:r>
            <a:r>
              <a:rPr lang="tr-TR" sz="2000" b="1" dirty="0" smtClean="0"/>
              <a:t> </a:t>
            </a:r>
            <a:r>
              <a:rPr lang="fr-FR" sz="2000" b="1" dirty="0" smtClean="0"/>
              <a:t>des </a:t>
            </a:r>
            <a:r>
              <a:rPr lang="tr-TR" sz="2000" b="1" dirty="0" smtClean="0"/>
              <a:t> </a:t>
            </a:r>
            <a:r>
              <a:rPr lang="tr-TR" sz="2000" dirty="0">
                <a:solidFill>
                  <a:srgbClr val="000000"/>
                </a:solidFill>
                <a:latin typeface="Arial"/>
              </a:rPr>
              <a:t> </a:t>
            </a:r>
            <a:r>
              <a:rPr lang="tr-TR" sz="2000" b="1" dirty="0" err="1">
                <a:solidFill>
                  <a:srgbClr val="333300"/>
                </a:solidFill>
              </a:rPr>
              <a:t>œufs</a:t>
            </a:r>
            <a:r>
              <a:rPr lang="fr-FR" sz="2000" b="1" dirty="0" smtClean="0">
                <a:solidFill>
                  <a:srgbClr val="333300"/>
                </a:solidFill>
              </a:rPr>
              <a:t> </a:t>
            </a:r>
            <a:r>
              <a:rPr lang="fr-FR" sz="2000" b="1" dirty="0"/>
              <a:t>et des miels </a:t>
            </a:r>
            <a:r>
              <a:rPr lang="tr-TR" sz="2000" b="1" dirty="0" smtClean="0"/>
              <a:t> </a:t>
            </a:r>
            <a:r>
              <a:rPr lang="tr-TR" sz="2000" b="1" dirty="0" err="1" smtClean="0"/>
              <a:t>labellisés</a:t>
            </a:r>
            <a:r>
              <a:rPr lang="tr-TR" sz="2000" b="1" dirty="0" smtClean="0"/>
              <a:t> </a:t>
            </a:r>
          </a:p>
          <a:p>
            <a:pPr marL="0" indent="0">
              <a:buNone/>
            </a:pPr>
            <a:r>
              <a:rPr lang="tr-TR" sz="2000" b="1" dirty="0" smtClean="0"/>
              <a:t>       </a:t>
            </a:r>
            <a:r>
              <a:rPr lang="fr-FR" sz="2000" b="1" dirty="0" smtClean="0">
                <a:solidFill>
                  <a:srgbClr val="002060"/>
                </a:solidFill>
              </a:rPr>
              <a:t>appartiennent </a:t>
            </a:r>
            <a:r>
              <a:rPr lang="fr-FR" sz="2000" b="1" dirty="0">
                <a:solidFill>
                  <a:srgbClr val="002060"/>
                </a:solidFill>
              </a:rPr>
              <a:t>aux pays Méditerranéens. </a:t>
            </a:r>
          </a:p>
          <a:p>
            <a:endParaRPr lang="tr-TR" sz="2000" b="1" dirty="0">
              <a:solidFill>
                <a:srgbClr val="002060"/>
              </a:solidFill>
            </a:endParaRPr>
          </a:p>
        </p:txBody>
      </p:sp>
    </p:spTree>
    <p:extLst>
      <p:ext uri="{BB962C8B-B14F-4D97-AF65-F5344CB8AC3E}">
        <p14:creationId xmlns:p14="http://schemas.microsoft.com/office/powerpoint/2010/main" xmlns="" val="120643698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496" y="457200"/>
            <a:ext cx="9001000" cy="838200"/>
          </a:xfrm>
        </p:spPr>
        <p:txBody>
          <a:bodyPr>
            <a:normAutofit fontScale="90000"/>
          </a:bodyPr>
          <a:lstStyle/>
          <a:p>
            <a:pPr algn="ctr"/>
            <a:r>
              <a:rPr lang="tr-TR" b="1" dirty="0" smtClean="0">
                <a:solidFill>
                  <a:srgbClr val="00518E"/>
                </a:solidFill>
              </a:rPr>
              <a:t> </a:t>
            </a:r>
            <a:r>
              <a:rPr lang="tr-TR" sz="2000" b="1" dirty="0" err="1" smtClean="0">
                <a:solidFill>
                  <a:srgbClr val="00518E"/>
                </a:solidFill>
              </a:rPr>
              <a:t>mais</a:t>
            </a:r>
            <a:r>
              <a:rPr lang="tr-TR" sz="2000" b="1" dirty="0" smtClean="0">
                <a:solidFill>
                  <a:srgbClr val="00518E"/>
                </a:solidFill>
              </a:rPr>
              <a:t> </a:t>
            </a:r>
            <a:r>
              <a:rPr lang="tr-TR" sz="2000" b="1" dirty="0" err="1" smtClean="0">
                <a:solidFill>
                  <a:srgbClr val="00518E"/>
                </a:solidFill>
              </a:rPr>
              <a:t>les</a:t>
            </a:r>
            <a:r>
              <a:rPr lang="tr-TR" sz="2000" b="1" dirty="0" smtClean="0">
                <a:solidFill>
                  <a:srgbClr val="00518E"/>
                </a:solidFill>
              </a:rPr>
              <a:t> </a:t>
            </a:r>
            <a:r>
              <a:rPr lang="tr-TR" sz="2000" b="1" dirty="0" err="1" smtClean="0">
                <a:solidFill>
                  <a:srgbClr val="00518E"/>
                </a:solidFill>
              </a:rPr>
              <a:t>pays</a:t>
            </a:r>
            <a:r>
              <a:rPr lang="tr-TR" sz="2000" b="1" dirty="0" smtClean="0">
                <a:solidFill>
                  <a:srgbClr val="00518E"/>
                </a:solidFill>
              </a:rPr>
              <a:t> </a:t>
            </a:r>
            <a:r>
              <a:rPr lang="tr-TR" sz="2000" b="1" dirty="0" err="1" smtClean="0">
                <a:solidFill>
                  <a:srgbClr val="00518E"/>
                </a:solidFill>
              </a:rPr>
              <a:t>medIterraneens</a:t>
            </a:r>
            <a:r>
              <a:rPr lang="tr-TR" sz="2000" b="1" dirty="0" smtClean="0">
                <a:solidFill>
                  <a:srgbClr val="00518E"/>
                </a:solidFill>
              </a:rPr>
              <a:t> ne </a:t>
            </a:r>
            <a:r>
              <a:rPr lang="tr-TR" sz="2000" b="1" dirty="0" err="1" smtClean="0">
                <a:solidFill>
                  <a:srgbClr val="00518E"/>
                </a:solidFill>
              </a:rPr>
              <a:t>sont</a:t>
            </a:r>
            <a:r>
              <a:rPr lang="tr-TR" sz="2000" b="1" dirty="0" smtClean="0">
                <a:solidFill>
                  <a:srgbClr val="00518E"/>
                </a:solidFill>
              </a:rPr>
              <a:t> pas </a:t>
            </a:r>
            <a:r>
              <a:rPr lang="tr-TR" sz="2000" b="1" dirty="0" err="1" smtClean="0">
                <a:solidFill>
                  <a:srgbClr val="00518E"/>
                </a:solidFill>
              </a:rPr>
              <a:t>homogenes</a:t>
            </a:r>
            <a:r>
              <a:rPr lang="fr-FR" sz="2000" b="1" dirty="0" smtClean="0">
                <a:solidFill>
                  <a:srgbClr val="00518E"/>
                </a:solidFill>
              </a:rPr>
              <a:t> </a:t>
            </a:r>
            <a:r>
              <a:rPr lang="tr-TR" sz="2000" b="1" dirty="0" err="1" smtClean="0">
                <a:solidFill>
                  <a:srgbClr val="00518E"/>
                </a:solidFill>
              </a:rPr>
              <a:t>concernant</a:t>
            </a:r>
            <a:r>
              <a:rPr lang="tr-TR" sz="2000" b="1" dirty="0" smtClean="0">
                <a:solidFill>
                  <a:srgbClr val="00518E"/>
                </a:solidFill>
              </a:rPr>
              <a:t>  </a:t>
            </a:r>
            <a:r>
              <a:rPr lang="tr-TR" sz="2000" b="1" dirty="0" err="1" smtClean="0">
                <a:solidFill>
                  <a:srgbClr val="00518E"/>
                </a:solidFill>
              </a:rPr>
              <a:t>leur</a:t>
            </a:r>
            <a:r>
              <a:rPr lang="tr-TR" sz="2000" b="1" dirty="0" smtClean="0">
                <a:solidFill>
                  <a:srgbClr val="00518E"/>
                </a:solidFill>
              </a:rPr>
              <a:t> </a:t>
            </a:r>
            <a:r>
              <a:rPr lang="fr-FR" sz="2000" b="1" dirty="0" smtClean="0">
                <a:solidFill>
                  <a:srgbClr val="00518E"/>
                </a:solidFill>
              </a:rPr>
              <a:t>niveau </a:t>
            </a:r>
            <a:r>
              <a:rPr lang="fr-FR" sz="2000" b="1" dirty="0">
                <a:solidFill>
                  <a:srgbClr val="00518E"/>
                </a:solidFill>
              </a:rPr>
              <a:t>de  labellisation des produits</a:t>
            </a:r>
            <a:endParaRPr lang="tr-TR" sz="2000" b="1" dirty="0">
              <a:solidFill>
                <a:srgbClr val="00518E"/>
              </a:solidFill>
            </a:endParaRPr>
          </a:p>
        </p:txBody>
      </p:sp>
      <p:sp>
        <p:nvSpPr>
          <p:cNvPr id="4" name="İçerik Yer Tutucusu 3"/>
          <p:cNvSpPr>
            <a:spLocks noGrp="1"/>
          </p:cNvSpPr>
          <p:nvPr>
            <p:ph idx="1"/>
          </p:nvPr>
        </p:nvSpPr>
        <p:spPr>
          <a:xfrm>
            <a:off x="107504" y="1554162"/>
            <a:ext cx="8928992" cy="5187206"/>
          </a:xfrm>
        </p:spPr>
        <p:txBody>
          <a:bodyPr>
            <a:normAutofit fontScale="47500" lnSpcReduction="20000"/>
          </a:bodyPr>
          <a:lstStyle/>
          <a:p>
            <a:pPr>
              <a:lnSpc>
                <a:spcPct val="115000"/>
              </a:lnSpc>
              <a:spcAft>
                <a:spcPts val="1000"/>
              </a:spcAft>
            </a:pPr>
            <a:r>
              <a:rPr lang="tr-TR" dirty="0" smtClean="0">
                <a:latin typeface="Calibri"/>
                <a:ea typeface="Calibri"/>
                <a:cs typeface="Times New Roman"/>
              </a:rPr>
              <a:t> </a:t>
            </a:r>
            <a:r>
              <a:rPr lang="tr-TR" sz="4200" dirty="0" smtClean="0">
                <a:latin typeface="+mj-lt"/>
                <a:ea typeface="Calibri"/>
                <a:cs typeface="Times New Roman"/>
              </a:rPr>
              <a:t>Dans les pays </a:t>
            </a:r>
            <a:r>
              <a:rPr lang="tr-TR" sz="4200" dirty="0">
                <a:latin typeface="+mj-lt"/>
                <a:ea typeface="Calibri"/>
                <a:cs typeface="Times New Roman"/>
              </a:rPr>
              <a:t>du </a:t>
            </a:r>
            <a:r>
              <a:rPr lang="fr-FR" sz="4200" dirty="0" smtClean="0">
                <a:latin typeface="+mj-lt"/>
                <a:ea typeface="Calibri"/>
                <a:cs typeface="Times New Roman"/>
              </a:rPr>
              <a:t>S</a:t>
            </a:r>
            <a:r>
              <a:rPr lang="tr-TR" sz="4200" dirty="0" smtClean="0">
                <a:latin typeface="+mj-lt"/>
                <a:ea typeface="Calibri"/>
                <a:cs typeface="Times New Roman"/>
              </a:rPr>
              <a:t>ud </a:t>
            </a:r>
            <a:r>
              <a:rPr lang="tr-TR" sz="4200" dirty="0">
                <a:latin typeface="+mj-lt"/>
                <a:ea typeface="Calibri"/>
                <a:cs typeface="Times New Roman"/>
              </a:rPr>
              <a:t>et </a:t>
            </a:r>
            <a:r>
              <a:rPr lang="fr-FR" sz="4200" dirty="0" smtClean="0">
                <a:latin typeface="+mj-lt"/>
                <a:ea typeface="Calibri"/>
                <a:cs typeface="Times New Roman"/>
              </a:rPr>
              <a:t>de l’E</a:t>
            </a:r>
            <a:r>
              <a:rPr lang="tr-TR" sz="4200" dirty="0" smtClean="0">
                <a:latin typeface="+mj-lt"/>
                <a:ea typeface="Calibri"/>
                <a:cs typeface="Times New Roman"/>
              </a:rPr>
              <a:t>st </a:t>
            </a:r>
            <a:r>
              <a:rPr lang="fr-FR" sz="4200" dirty="0" smtClean="0">
                <a:latin typeface="+mj-lt"/>
                <a:ea typeface="Calibri"/>
                <a:cs typeface="Times New Roman"/>
              </a:rPr>
              <a:t>de la Méditerranée </a:t>
            </a:r>
            <a:r>
              <a:rPr lang="tr-TR" sz="4200" dirty="0" smtClean="0">
                <a:latin typeface="+mj-lt"/>
                <a:ea typeface="Calibri"/>
                <a:cs typeface="Times New Roman"/>
              </a:rPr>
              <a:t>les croisements </a:t>
            </a:r>
            <a:r>
              <a:rPr lang="tr-TR" sz="4200" dirty="0">
                <a:latin typeface="+mj-lt"/>
                <a:ea typeface="Calibri"/>
                <a:cs typeface="Times New Roman"/>
              </a:rPr>
              <a:t>entre </a:t>
            </a:r>
            <a:r>
              <a:rPr lang="tr-TR" sz="4200" dirty="0" smtClean="0">
                <a:latin typeface="+mj-lt"/>
                <a:ea typeface="Calibri"/>
                <a:cs typeface="Times New Roman"/>
              </a:rPr>
              <a:t>ter</a:t>
            </a:r>
            <a:r>
              <a:rPr lang="fr-FR" sz="4200" dirty="0" smtClean="0">
                <a:latin typeface="+mj-lt"/>
                <a:ea typeface="Calibri"/>
                <a:cs typeface="Times New Roman"/>
              </a:rPr>
              <a:t>r</a:t>
            </a:r>
            <a:r>
              <a:rPr lang="tr-TR" sz="4200" dirty="0" smtClean="0">
                <a:latin typeface="+mj-lt"/>
                <a:ea typeface="Calibri"/>
                <a:cs typeface="Times New Roman"/>
              </a:rPr>
              <a:t>oir,</a:t>
            </a:r>
            <a:r>
              <a:rPr lang="fr-FR" sz="4200" dirty="0" smtClean="0">
                <a:latin typeface="+mj-lt"/>
                <a:ea typeface="Calibri"/>
                <a:cs typeface="Times New Roman"/>
              </a:rPr>
              <a:t> </a:t>
            </a:r>
            <a:r>
              <a:rPr lang="tr-TR" sz="4200" dirty="0" smtClean="0">
                <a:latin typeface="+mj-lt"/>
                <a:ea typeface="Calibri"/>
                <a:cs typeface="Times New Roman"/>
              </a:rPr>
              <a:t>produits </a:t>
            </a:r>
            <a:r>
              <a:rPr lang="tr-TR" sz="4200" dirty="0">
                <a:latin typeface="+mj-lt"/>
                <a:ea typeface="Calibri"/>
                <a:cs typeface="Times New Roman"/>
              </a:rPr>
              <a:t>et réputation </a:t>
            </a:r>
            <a:r>
              <a:rPr lang="tr-TR" sz="4200" dirty="0" smtClean="0">
                <a:latin typeface="+mj-lt"/>
                <a:ea typeface="Calibri"/>
                <a:cs typeface="Times New Roman"/>
              </a:rPr>
              <a:t>montrent </a:t>
            </a:r>
            <a:r>
              <a:rPr lang="tr-TR" sz="4200" dirty="0">
                <a:latin typeface="+mj-lt"/>
                <a:ea typeface="Calibri"/>
                <a:cs typeface="Times New Roman"/>
              </a:rPr>
              <a:t>que chacun des pays </a:t>
            </a:r>
            <a:r>
              <a:rPr lang="tr-TR" sz="4200" dirty="0" smtClean="0">
                <a:latin typeface="+mj-lt"/>
                <a:ea typeface="Calibri"/>
                <a:cs typeface="Times New Roman"/>
              </a:rPr>
              <a:t>entreprend </a:t>
            </a:r>
            <a:r>
              <a:rPr lang="tr-TR" sz="4200" dirty="0">
                <a:latin typeface="+mj-lt"/>
                <a:ea typeface="Calibri"/>
                <a:cs typeface="Times New Roman"/>
              </a:rPr>
              <a:t>des démarches </a:t>
            </a:r>
            <a:r>
              <a:rPr lang="tr-TR" sz="4200" dirty="0" smtClean="0">
                <a:latin typeface="+mj-lt"/>
                <a:ea typeface="Calibri"/>
                <a:cs typeface="Times New Roman"/>
              </a:rPr>
              <a:t>particuli</a:t>
            </a:r>
            <a:r>
              <a:rPr lang="fr-FR" sz="4200" dirty="0" smtClean="0">
                <a:solidFill>
                  <a:srgbClr val="4E3B30"/>
                </a:solidFill>
                <a:latin typeface="Franklin Gothic Medium"/>
                <a:ea typeface="Calibri"/>
                <a:cs typeface="Times New Roman"/>
              </a:rPr>
              <a:t>è</a:t>
            </a:r>
            <a:r>
              <a:rPr lang="tr-TR" sz="4200" dirty="0" smtClean="0">
                <a:latin typeface="+mj-lt"/>
                <a:ea typeface="Calibri"/>
                <a:cs typeface="Times New Roman"/>
              </a:rPr>
              <a:t>re</a:t>
            </a:r>
            <a:r>
              <a:rPr lang="fr-FR" sz="4200" dirty="0" smtClean="0">
                <a:latin typeface="+mj-lt"/>
                <a:ea typeface="Calibri"/>
                <a:cs typeface="Times New Roman"/>
              </a:rPr>
              <a:t>s</a:t>
            </a:r>
            <a:r>
              <a:rPr lang="tr-TR" sz="4200" dirty="0" smtClean="0">
                <a:latin typeface="+mj-lt"/>
                <a:ea typeface="Calibri"/>
                <a:cs typeface="Times New Roman"/>
              </a:rPr>
              <a:t>  </a:t>
            </a:r>
            <a:r>
              <a:rPr lang="tr-TR" sz="4200" dirty="0">
                <a:latin typeface="+mj-lt"/>
                <a:ea typeface="Calibri"/>
                <a:cs typeface="Times New Roman"/>
              </a:rPr>
              <a:t>pour faire </a:t>
            </a:r>
            <a:r>
              <a:rPr lang="tr-TR" sz="4200" dirty="0" smtClean="0">
                <a:latin typeface="+mj-lt"/>
                <a:ea typeface="Calibri"/>
                <a:cs typeface="Times New Roman"/>
              </a:rPr>
              <a:t>reconna</a:t>
            </a:r>
            <a:r>
              <a:rPr lang="fr-FR" sz="4200" dirty="0" smtClean="0">
                <a:latin typeface="+mj-lt"/>
                <a:ea typeface="Calibri"/>
                <a:cs typeface="Times New Roman"/>
              </a:rPr>
              <a:t>î</a:t>
            </a:r>
            <a:r>
              <a:rPr lang="tr-TR" sz="4200" dirty="0" smtClean="0">
                <a:latin typeface="+mj-lt"/>
                <a:ea typeface="Calibri"/>
                <a:cs typeface="Times New Roman"/>
              </a:rPr>
              <a:t>tre  </a:t>
            </a:r>
            <a:r>
              <a:rPr lang="tr-TR" sz="4200" dirty="0">
                <a:latin typeface="+mj-lt"/>
                <a:ea typeface="Calibri"/>
                <a:cs typeface="Times New Roman"/>
              </a:rPr>
              <a:t>ses </a:t>
            </a:r>
            <a:r>
              <a:rPr lang="tr-TR" sz="4200" dirty="0" smtClean="0">
                <a:latin typeface="+mj-lt"/>
                <a:ea typeface="Calibri"/>
                <a:cs typeface="Times New Roman"/>
              </a:rPr>
              <a:t>produits du </a:t>
            </a:r>
            <a:r>
              <a:rPr lang="tr-TR" sz="4200" dirty="0">
                <a:latin typeface="+mj-lt"/>
                <a:ea typeface="Calibri"/>
                <a:cs typeface="Times New Roman"/>
              </a:rPr>
              <a:t>terroir </a:t>
            </a:r>
            <a:r>
              <a:rPr lang="fr-FR" sz="4200" dirty="0" smtClean="0">
                <a:latin typeface="+mj-lt"/>
                <a:ea typeface="Calibri"/>
                <a:cs typeface="Times New Roman"/>
              </a:rPr>
              <a:t>d</a:t>
            </a:r>
            <a:r>
              <a:rPr lang="tr-TR" sz="4200" dirty="0" smtClean="0">
                <a:latin typeface="+mj-lt"/>
                <a:ea typeface="Calibri"/>
                <a:cs typeface="Times New Roman"/>
              </a:rPr>
              <a:t>’origine</a:t>
            </a:r>
            <a:r>
              <a:rPr lang="tr-TR" sz="4200" dirty="0">
                <a:latin typeface="+mj-lt"/>
                <a:ea typeface="Calibri"/>
                <a:cs typeface="Times New Roman"/>
              </a:rPr>
              <a:t>. </a:t>
            </a:r>
            <a:endParaRPr lang="tr-TR" sz="4200" dirty="0" smtClean="0">
              <a:latin typeface="+mj-lt"/>
              <a:ea typeface="Calibri"/>
              <a:cs typeface="Times New Roman"/>
            </a:endParaRPr>
          </a:p>
          <a:p>
            <a:pPr>
              <a:lnSpc>
                <a:spcPct val="115000"/>
              </a:lnSpc>
              <a:spcAft>
                <a:spcPts val="1000"/>
              </a:spcAft>
            </a:pPr>
            <a:r>
              <a:rPr lang="tr-TR" sz="4200" dirty="0" smtClean="0">
                <a:latin typeface="+mj-lt"/>
                <a:ea typeface="Calibri"/>
                <a:cs typeface="Times New Roman"/>
              </a:rPr>
              <a:t>Les </a:t>
            </a:r>
            <a:r>
              <a:rPr lang="tr-TR" sz="4200" dirty="0">
                <a:latin typeface="+mj-lt"/>
                <a:ea typeface="Calibri"/>
                <a:cs typeface="Times New Roman"/>
              </a:rPr>
              <a:t>dynamiques nationales  sont variables </a:t>
            </a:r>
            <a:r>
              <a:rPr lang="tr-TR" sz="4200" dirty="0" smtClean="0">
                <a:latin typeface="+mj-lt"/>
                <a:ea typeface="Calibri"/>
                <a:cs typeface="Times New Roman"/>
              </a:rPr>
              <a:t> </a:t>
            </a:r>
            <a:r>
              <a:rPr lang="fr-FR" sz="4200" dirty="0" smtClean="0">
                <a:latin typeface="+mj-lt"/>
                <a:ea typeface="Calibri"/>
                <a:cs typeface="Times New Roman"/>
              </a:rPr>
              <a:t>;</a:t>
            </a:r>
            <a:r>
              <a:rPr lang="tr-TR" sz="4200" dirty="0" smtClean="0">
                <a:latin typeface="+mj-lt"/>
                <a:ea typeface="Calibri"/>
                <a:cs typeface="Times New Roman"/>
              </a:rPr>
              <a:t> </a:t>
            </a:r>
          </a:p>
          <a:p>
            <a:pPr marL="0" indent="0">
              <a:lnSpc>
                <a:spcPct val="115000"/>
              </a:lnSpc>
              <a:spcAft>
                <a:spcPts val="1000"/>
              </a:spcAft>
              <a:buNone/>
            </a:pPr>
            <a:r>
              <a:rPr lang="tr-TR" sz="4200" dirty="0">
                <a:latin typeface="+mj-lt"/>
                <a:ea typeface="Calibri"/>
                <a:cs typeface="Times New Roman"/>
              </a:rPr>
              <a:t> </a:t>
            </a:r>
            <a:r>
              <a:rPr lang="tr-TR" sz="4200" dirty="0" smtClean="0">
                <a:latin typeface="+mj-lt"/>
                <a:ea typeface="Calibri"/>
                <a:cs typeface="Times New Roman"/>
              </a:rPr>
              <a:t>   -certains </a:t>
            </a:r>
            <a:r>
              <a:rPr lang="tr-TR" sz="4200" dirty="0">
                <a:latin typeface="+mj-lt"/>
                <a:ea typeface="Calibri"/>
                <a:cs typeface="Times New Roman"/>
              </a:rPr>
              <a:t>pays </a:t>
            </a:r>
            <a:r>
              <a:rPr lang="tr-TR" sz="4200" dirty="0" smtClean="0">
                <a:latin typeface="+mj-lt"/>
                <a:ea typeface="Calibri"/>
                <a:cs typeface="Times New Roman"/>
              </a:rPr>
              <a:t>peuvent </a:t>
            </a:r>
            <a:r>
              <a:rPr lang="tr-TR" sz="4200" dirty="0">
                <a:latin typeface="+mj-lt"/>
                <a:ea typeface="Calibri"/>
                <a:cs typeface="Times New Roman"/>
              </a:rPr>
              <a:t>rapidement mettre en oeuvre  des instruments </a:t>
            </a:r>
            <a:r>
              <a:rPr lang="tr-TR" sz="4200" dirty="0" smtClean="0">
                <a:latin typeface="+mj-lt"/>
                <a:ea typeface="Calibri"/>
                <a:cs typeface="Times New Roman"/>
              </a:rPr>
              <a:t>  nationaux de </a:t>
            </a:r>
            <a:r>
              <a:rPr lang="fr-FR" sz="4200" dirty="0" smtClean="0">
                <a:latin typeface="+mj-lt"/>
                <a:ea typeface="Calibri"/>
                <a:cs typeface="Times New Roman"/>
              </a:rPr>
              <a:t>p</a:t>
            </a:r>
            <a:r>
              <a:rPr lang="tr-TR" sz="4200" dirty="0" smtClean="0">
                <a:latin typeface="+mj-lt"/>
                <a:ea typeface="Calibri"/>
                <a:cs typeface="Times New Roman"/>
              </a:rPr>
              <a:t>rotection . C’est le cas de la </a:t>
            </a:r>
            <a:r>
              <a:rPr lang="tr-TR" sz="4200" dirty="0">
                <a:latin typeface="+mj-lt"/>
                <a:ea typeface="Calibri"/>
                <a:cs typeface="Times New Roman"/>
              </a:rPr>
              <a:t>Turquie </a:t>
            </a:r>
            <a:r>
              <a:rPr lang="tr-TR" sz="4200" dirty="0" smtClean="0">
                <a:latin typeface="+mj-lt"/>
                <a:ea typeface="Calibri"/>
                <a:cs typeface="Times New Roman"/>
              </a:rPr>
              <a:t>qui </a:t>
            </a:r>
            <a:r>
              <a:rPr lang="tr-TR" sz="4200" dirty="0">
                <a:latin typeface="+mj-lt"/>
                <a:ea typeface="Calibri"/>
                <a:cs typeface="Times New Roman"/>
              </a:rPr>
              <a:t>se trouve aussi parmi les pays qui </a:t>
            </a:r>
            <a:r>
              <a:rPr lang="tr-TR" sz="4200" dirty="0" smtClean="0">
                <a:latin typeface="+mj-lt"/>
                <a:ea typeface="Calibri"/>
                <a:cs typeface="Times New Roman"/>
              </a:rPr>
              <a:t>souhaitent </a:t>
            </a:r>
            <a:r>
              <a:rPr lang="tr-TR" sz="4200" dirty="0">
                <a:latin typeface="+mj-lt"/>
                <a:ea typeface="Calibri"/>
                <a:cs typeface="Times New Roman"/>
              </a:rPr>
              <a:t>une extension de la protection géographiques </a:t>
            </a:r>
            <a:r>
              <a:rPr lang="tr-TR" sz="4200" b="1" dirty="0" smtClean="0">
                <a:ea typeface="Calibri"/>
                <a:cs typeface="Times New Roman"/>
              </a:rPr>
              <a:t>à</a:t>
            </a:r>
            <a:r>
              <a:rPr lang="tr-TR" sz="4200" b="1" dirty="0" smtClean="0">
                <a:latin typeface="+mj-lt"/>
                <a:ea typeface="Calibri"/>
                <a:cs typeface="Times New Roman"/>
              </a:rPr>
              <a:t> </a:t>
            </a:r>
            <a:r>
              <a:rPr lang="fr-FR" sz="4200" dirty="0" smtClean="0">
                <a:latin typeface="+mj-lt"/>
                <a:ea typeface="Calibri"/>
                <a:cs typeface="Times New Roman"/>
              </a:rPr>
              <a:t>l</a:t>
            </a:r>
            <a:r>
              <a:rPr lang="tr-TR" sz="4200" dirty="0" smtClean="0">
                <a:latin typeface="+mj-lt"/>
                <a:ea typeface="Calibri"/>
                <a:cs typeface="Times New Roman"/>
              </a:rPr>
              <a:t>’OMC</a:t>
            </a:r>
            <a:r>
              <a:rPr lang="fr-FR" sz="4200" dirty="0" smtClean="0">
                <a:latin typeface="+mj-lt"/>
                <a:ea typeface="Calibri"/>
                <a:cs typeface="Times New Roman"/>
              </a:rPr>
              <a:t>. </a:t>
            </a:r>
            <a:endParaRPr lang="tr-TR" sz="4200" dirty="0" smtClean="0">
              <a:latin typeface="+mj-lt"/>
              <a:ea typeface="Calibri"/>
              <a:cs typeface="Times New Roman"/>
            </a:endParaRPr>
          </a:p>
          <a:p>
            <a:pPr marL="0" indent="0">
              <a:lnSpc>
                <a:spcPct val="115000"/>
              </a:lnSpc>
              <a:spcAft>
                <a:spcPts val="1000"/>
              </a:spcAft>
              <a:buNone/>
            </a:pPr>
            <a:r>
              <a:rPr lang="tr-TR" sz="4200" dirty="0" smtClean="0">
                <a:latin typeface="+mj-lt"/>
                <a:ea typeface="Calibri"/>
                <a:cs typeface="Times New Roman"/>
              </a:rPr>
              <a:t>    -</a:t>
            </a:r>
            <a:r>
              <a:rPr lang="fr-FR" sz="4200" dirty="0" smtClean="0">
                <a:latin typeface="+mj-lt"/>
                <a:ea typeface="Calibri"/>
                <a:cs typeface="Times New Roman"/>
              </a:rPr>
              <a:t> D</a:t>
            </a:r>
            <a:r>
              <a:rPr lang="tr-TR" sz="4200" dirty="0" smtClean="0">
                <a:latin typeface="+mj-lt"/>
                <a:ea typeface="Calibri"/>
                <a:cs typeface="Times New Roman"/>
              </a:rPr>
              <a:t>’autres  </a:t>
            </a:r>
            <a:r>
              <a:rPr lang="tr-TR" sz="4200" dirty="0">
                <a:latin typeface="+mj-lt"/>
                <a:ea typeface="Calibri"/>
                <a:cs typeface="Times New Roman"/>
              </a:rPr>
              <a:t>sont portés par des initatives </a:t>
            </a:r>
            <a:r>
              <a:rPr lang="tr-TR" sz="4200" dirty="0" smtClean="0">
                <a:latin typeface="+mj-lt"/>
                <a:ea typeface="Calibri"/>
                <a:cs typeface="Times New Roman"/>
              </a:rPr>
              <a:t>privées </a:t>
            </a:r>
            <a:r>
              <a:rPr lang="tr-TR" sz="4200" dirty="0">
                <a:latin typeface="+mj-lt"/>
                <a:ea typeface="Calibri"/>
                <a:cs typeface="Times New Roman"/>
              </a:rPr>
              <a:t>, comme </a:t>
            </a:r>
            <a:r>
              <a:rPr lang="tr-TR" sz="4200" dirty="0" smtClean="0">
                <a:latin typeface="+mj-lt"/>
                <a:ea typeface="Calibri"/>
                <a:cs typeface="Times New Roman"/>
              </a:rPr>
              <a:t> par exemple le “Deglet </a:t>
            </a:r>
            <a:r>
              <a:rPr lang="tr-TR" sz="4200" dirty="0">
                <a:latin typeface="+mj-lt"/>
                <a:ea typeface="Calibri"/>
                <a:cs typeface="Times New Roman"/>
              </a:rPr>
              <a:t>Nour de Tolga” </a:t>
            </a:r>
            <a:r>
              <a:rPr lang="tr-TR" sz="4200" dirty="0" smtClean="0">
                <a:latin typeface="+mj-lt"/>
                <a:ea typeface="Calibri"/>
                <a:cs typeface="Times New Roman"/>
              </a:rPr>
              <a:t>premi</a:t>
            </a:r>
            <a:r>
              <a:rPr lang="fr-FR" sz="4200" dirty="0" smtClean="0">
                <a:solidFill>
                  <a:srgbClr val="4E3B30"/>
                </a:solidFill>
                <a:latin typeface="Franklin Gothic Medium"/>
                <a:ea typeface="Calibri"/>
                <a:cs typeface="Times New Roman"/>
              </a:rPr>
              <a:t>è</a:t>
            </a:r>
            <a:r>
              <a:rPr lang="tr-TR" sz="4200" dirty="0" smtClean="0">
                <a:latin typeface="+mj-lt"/>
                <a:ea typeface="Calibri"/>
                <a:cs typeface="Times New Roman"/>
              </a:rPr>
              <a:t>re </a:t>
            </a:r>
            <a:r>
              <a:rPr lang="tr-TR" sz="4200" dirty="0">
                <a:latin typeface="+mj-lt"/>
                <a:ea typeface="Calibri"/>
                <a:cs typeface="Times New Roman"/>
              </a:rPr>
              <a:t>IG en </a:t>
            </a:r>
            <a:r>
              <a:rPr lang="tr-TR" sz="4200" dirty="0" smtClean="0">
                <a:latin typeface="+mj-lt"/>
                <a:ea typeface="Calibri"/>
                <a:cs typeface="Times New Roman"/>
              </a:rPr>
              <a:t>Algérie</a:t>
            </a:r>
            <a:r>
              <a:rPr lang="fr-FR" sz="4200" dirty="0" smtClean="0">
                <a:latin typeface="+mj-lt"/>
                <a:ea typeface="Calibri"/>
                <a:cs typeface="Times New Roman"/>
              </a:rPr>
              <a:t> en </a:t>
            </a:r>
            <a:r>
              <a:rPr lang="tr-TR" sz="4200" dirty="0" smtClean="0">
                <a:latin typeface="+mj-lt"/>
                <a:ea typeface="Calibri"/>
                <a:cs typeface="Times New Roman"/>
              </a:rPr>
              <a:t>2010</a:t>
            </a:r>
            <a:r>
              <a:rPr lang="fr-FR" sz="4200" dirty="0" smtClean="0">
                <a:latin typeface="+mj-lt"/>
                <a:ea typeface="Calibri"/>
                <a:cs typeface="Times New Roman"/>
              </a:rPr>
              <a:t>.</a:t>
            </a:r>
            <a:endParaRPr lang="tr-TR" sz="4200" dirty="0" smtClean="0">
              <a:latin typeface="+mj-lt"/>
              <a:ea typeface="Calibri"/>
              <a:cs typeface="Times New Roman"/>
            </a:endParaRPr>
          </a:p>
          <a:p>
            <a:pPr marL="0" indent="0">
              <a:lnSpc>
                <a:spcPct val="115000"/>
              </a:lnSpc>
              <a:spcAft>
                <a:spcPts val="1000"/>
              </a:spcAft>
              <a:buNone/>
            </a:pPr>
            <a:r>
              <a:rPr lang="tr-TR" sz="4200" dirty="0" smtClean="0">
                <a:latin typeface="+mj-lt"/>
                <a:ea typeface="Calibri"/>
                <a:cs typeface="Times New Roman"/>
              </a:rPr>
              <a:t>   -</a:t>
            </a:r>
            <a:r>
              <a:rPr lang="fr-FR" sz="4200" dirty="0" smtClean="0">
                <a:latin typeface="+mj-lt"/>
                <a:ea typeface="Calibri"/>
                <a:cs typeface="Times New Roman"/>
              </a:rPr>
              <a:t> Et d</a:t>
            </a:r>
            <a:r>
              <a:rPr lang="tr-TR" sz="4200" dirty="0" smtClean="0">
                <a:latin typeface="+mj-lt"/>
                <a:ea typeface="Calibri"/>
                <a:cs typeface="Times New Roman"/>
              </a:rPr>
              <a:t>’autres  </a:t>
            </a:r>
            <a:r>
              <a:rPr lang="tr-TR" sz="4200" dirty="0">
                <a:latin typeface="+mj-lt"/>
                <a:ea typeface="Calibri"/>
                <a:cs typeface="Times New Roman"/>
              </a:rPr>
              <a:t>sont  encore au début de </a:t>
            </a:r>
            <a:r>
              <a:rPr lang="fr-FR" sz="4200" dirty="0" smtClean="0">
                <a:latin typeface="+mj-lt"/>
                <a:ea typeface="Calibri"/>
                <a:cs typeface="Times New Roman"/>
              </a:rPr>
              <a:t>l</a:t>
            </a:r>
            <a:r>
              <a:rPr lang="tr-TR" sz="4200" dirty="0" smtClean="0">
                <a:latin typeface="+mj-lt"/>
                <a:ea typeface="Calibri"/>
                <a:cs typeface="Times New Roman"/>
              </a:rPr>
              <a:t>a mise  </a:t>
            </a:r>
            <a:r>
              <a:rPr lang="tr-TR" sz="4200" dirty="0">
                <a:latin typeface="+mj-lt"/>
                <a:ea typeface="Calibri"/>
                <a:cs typeface="Times New Roman"/>
              </a:rPr>
              <a:t>en place </a:t>
            </a:r>
            <a:r>
              <a:rPr lang="tr-TR" sz="4200" dirty="0" smtClean="0">
                <a:latin typeface="+mj-lt"/>
                <a:ea typeface="Calibri"/>
                <a:cs typeface="Times New Roman"/>
              </a:rPr>
              <a:t>d’une </a:t>
            </a:r>
            <a:r>
              <a:rPr lang="tr-TR" sz="4200" dirty="0">
                <a:latin typeface="+mj-lt"/>
                <a:ea typeface="Calibri"/>
                <a:cs typeface="Times New Roman"/>
              </a:rPr>
              <a:t>législation   sur les signes d’identification  comme le </a:t>
            </a:r>
            <a:r>
              <a:rPr lang="tr-TR" sz="4200" dirty="0" smtClean="0">
                <a:latin typeface="+mj-lt"/>
                <a:ea typeface="Calibri"/>
                <a:cs typeface="Times New Roman"/>
              </a:rPr>
              <a:t>Maroc</a:t>
            </a:r>
            <a:r>
              <a:rPr lang="tr-TR" sz="4200" dirty="0">
                <a:latin typeface="+mj-lt"/>
                <a:ea typeface="Calibri"/>
                <a:cs typeface="Times New Roman"/>
              </a:rPr>
              <a:t> </a:t>
            </a:r>
            <a:r>
              <a:rPr lang="tr-TR" sz="4200" dirty="0" smtClean="0">
                <a:latin typeface="+mj-lt"/>
                <a:ea typeface="Calibri"/>
                <a:cs typeface="Times New Roman"/>
              </a:rPr>
              <a:t>avec </a:t>
            </a:r>
            <a:r>
              <a:rPr lang="fr-FR" sz="4200" dirty="0" smtClean="0">
                <a:latin typeface="+mj-lt"/>
                <a:ea typeface="Calibri"/>
                <a:cs typeface="Times New Roman"/>
              </a:rPr>
              <a:t> la « </a:t>
            </a:r>
            <a:r>
              <a:rPr lang="tr-TR" sz="4200" dirty="0" smtClean="0">
                <a:latin typeface="+mj-lt"/>
                <a:ea typeface="Calibri"/>
                <a:cs typeface="Times New Roman"/>
              </a:rPr>
              <a:t>Clémentine </a:t>
            </a:r>
            <a:r>
              <a:rPr lang="tr-TR" sz="4200" dirty="0">
                <a:latin typeface="+mj-lt"/>
                <a:ea typeface="Calibri"/>
                <a:cs typeface="Times New Roman"/>
              </a:rPr>
              <a:t>de Berkane </a:t>
            </a:r>
            <a:r>
              <a:rPr lang="tr-TR" sz="4200" dirty="0" smtClean="0">
                <a:latin typeface="+mj-lt"/>
                <a:ea typeface="Calibri"/>
                <a:cs typeface="Times New Roman"/>
              </a:rPr>
              <a:t>IGP</a:t>
            </a:r>
            <a:r>
              <a:rPr lang="fr-FR" sz="4200" dirty="0" smtClean="0">
                <a:latin typeface="+mj-lt"/>
                <a:ea typeface="Calibri"/>
                <a:cs typeface="Times New Roman"/>
              </a:rPr>
              <a:t> »</a:t>
            </a:r>
            <a:r>
              <a:rPr lang="tr-TR" sz="4200" dirty="0" smtClean="0">
                <a:latin typeface="+mj-lt"/>
                <a:ea typeface="Calibri"/>
                <a:cs typeface="Times New Roman"/>
              </a:rPr>
              <a:t>, </a:t>
            </a:r>
            <a:r>
              <a:rPr lang="tr-TR" sz="4200" dirty="0">
                <a:latin typeface="+mj-lt"/>
                <a:ea typeface="Calibri"/>
                <a:cs typeface="Times New Roman"/>
              </a:rPr>
              <a:t>obtenue en </a:t>
            </a:r>
            <a:r>
              <a:rPr lang="tr-TR" sz="4200" dirty="0" smtClean="0">
                <a:latin typeface="+mj-lt"/>
                <a:ea typeface="Calibri"/>
                <a:cs typeface="Times New Roman"/>
              </a:rPr>
              <a:t>201</a:t>
            </a:r>
            <a:r>
              <a:rPr lang="fr-FR" sz="4200" dirty="0" smtClean="0">
                <a:latin typeface="+mj-lt"/>
                <a:ea typeface="Calibri"/>
                <a:cs typeface="Times New Roman"/>
              </a:rPr>
              <a:t>0.</a:t>
            </a:r>
            <a:endParaRPr lang="tr-TR" sz="4200" dirty="0">
              <a:latin typeface="+mj-lt"/>
              <a:ea typeface="Calibri"/>
              <a:cs typeface="Times New Roman"/>
            </a:endParaRPr>
          </a:p>
          <a:p>
            <a:endParaRPr lang="tr-TR" dirty="0"/>
          </a:p>
        </p:txBody>
      </p:sp>
    </p:spTree>
    <p:extLst>
      <p:ext uri="{BB962C8B-B14F-4D97-AF65-F5344CB8AC3E}">
        <p14:creationId xmlns:p14="http://schemas.microsoft.com/office/powerpoint/2010/main" xmlns="" val="26305690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88640"/>
            <a:ext cx="8892480" cy="864096"/>
          </a:xfrm>
        </p:spPr>
        <p:txBody>
          <a:bodyPr>
            <a:normAutofit/>
          </a:bodyPr>
          <a:lstStyle/>
          <a:p>
            <a:pPr algn="ctr"/>
            <a:r>
              <a:rPr lang="tr-TR" sz="2400" dirty="0" smtClean="0">
                <a:solidFill>
                  <a:srgbClr val="00518E"/>
                </a:solidFill>
                <a:effectLst/>
                <a:ea typeface="Calibri"/>
                <a:cs typeface="Times New Roman"/>
              </a:rPr>
              <a:t>Vers un label  Mediterraneen</a:t>
            </a:r>
            <a:r>
              <a:rPr lang="fr-FR" sz="2400" dirty="0" smtClean="0">
                <a:solidFill>
                  <a:srgbClr val="00518E"/>
                </a:solidFill>
                <a:effectLst/>
                <a:ea typeface="Calibri"/>
                <a:cs typeface="Times New Roman"/>
              </a:rPr>
              <a:t> </a:t>
            </a:r>
            <a:r>
              <a:rPr lang="tr-TR" sz="2400" dirty="0" smtClean="0">
                <a:solidFill>
                  <a:srgbClr val="00518E"/>
                </a:solidFill>
                <a:effectLst/>
                <a:ea typeface="Calibri"/>
                <a:cs typeface="Times New Roman"/>
              </a:rPr>
              <a:t>  </a:t>
            </a:r>
            <a:endParaRPr lang="tr-TR" sz="2400" dirty="0">
              <a:solidFill>
                <a:srgbClr val="00518E"/>
              </a:solidFill>
            </a:endParaRPr>
          </a:p>
        </p:txBody>
      </p:sp>
      <p:sp>
        <p:nvSpPr>
          <p:cNvPr id="3" name="İçerik Yer Tutucusu 2"/>
          <p:cNvSpPr>
            <a:spLocks noGrp="1"/>
          </p:cNvSpPr>
          <p:nvPr>
            <p:ph idx="1"/>
          </p:nvPr>
        </p:nvSpPr>
        <p:spPr>
          <a:xfrm>
            <a:off x="304800" y="1340768"/>
            <a:ext cx="8686800" cy="5184576"/>
          </a:xfrm>
        </p:spPr>
        <p:txBody>
          <a:bodyPr>
            <a:noAutofit/>
          </a:bodyPr>
          <a:lstStyle/>
          <a:p>
            <a:pPr>
              <a:lnSpc>
                <a:spcPct val="115000"/>
              </a:lnSpc>
              <a:spcAft>
                <a:spcPts val="1000"/>
              </a:spcAft>
            </a:pPr>
            <a:r>
              <a:rPr lang="tr-TR" sz="2000" b="1" dirty="0" smtClean="0">
                <a:latin typeface="+mj-lt"/>
              </a:rPr>
              <a:t> </a:t>
            </a:r>
            <a:r>
              <a:rPr lang="tr-TR" sz="2000" dirty="0">
                <a:latin typeface="+mj-lt"/>
                <a:ea typeface="Calibri"/>
                <a:cs typeface="Times New Roman"/>
              </a:rPr>
              <a:t>Le patrimoine alimentaire méditerranéen  repose sur une diversité exceptionnelle   des produits, des sols, des climats, des </a:t>
            </a:r>
            <a:r>
              <a:rPr lang="tr-TR" sz="2000" dirty="0" smtClean="0">
                <a:latin typeface="+mj-lt"/>
                <a:ea typeface="Calibri"/>
                <a:cs typeface="Times New Roman"/>
              </a:rPr>
              <a:t>savoir-faire            en </a:t>
            </a:r>
            <a:r>
              <a:rPr lang="tr-TR" sz="2000" dirty="0">
                <a:latin typeface="+mj-lt"/>
                <a:ea typeface="Calibri"/>
                <a:cs typeface="Times New Roman"/>
              </a:rPr>
              <a:t>un mot</a:t>
            </a:r>
            <a:r>
              <a:rPr lang="tr-TR" sz="2000" dirty="0">
                <a:solidFill>
                  <a:srgbClr val="006600"/>
                </a:solidFill>
                <a:latin typeface="+mj-lt"/>
                <a:ea typeface="Calibri"/>
                <a:cs typeface="Times New Roman"/>
              </a:rPr>
              <a:t>, des </a:t>
            </a:r>
            <a:r>
              <a:rPr lang="tr-TR" sz="2000" dirty="0" smtClean="0">
                <a:solidFill>
                  <a:srgbClr val="006600"/>
                </a:solidFill>
                <a:latin typeface="+mj-lt"/>
                <a:ea typeface="Calibri"/>
                <a:cs typeface="Times New Roman"/>
              </a:rPr>
              <a:t>terroirs…</a:t>
            </a:r>
            <a:r>
              <a:rPr lang="tr-TR" sz="2000" dirty="0" smtClean="0">
                <a:latin typeface="+mj-lt"/>
                <a:ea typeface="Calibri"/>
                <a:cs typeface="Times New Roman"/>
              </a:rPr>
              <a:t>   </a:t>
            </a:r>
          </a:p>
          <a:p>
            <a:pPr>
              <a:lnSpc>
                <a:spcPct val="115000"/>
              </a:lnSpc>
              <a:spcAft>
                <a:spcPts val="1000"/>
              </a:spcAft>
            </a:pPr>
            <a:r>
              <a:rPr lang="tr-TR" sz="2000" dirty="0" smtClean="0">
                <a:latin typeface="+mj-lt"/>
                <a:ea typeface="Calibri"/>
                <a:cs typeface="Times New Roman"/>
              </a:rPr>
              <a:t>Synonymes </a:t>
            </a:r>
            <a:r>
              <a:rPr lang="tr-TR" sz="2000" dirty="0">
                <a:latin typeface="+mj-lt"/>
                <a:ea typeface="Calibri"/>
                <a:cs typeface="Times New Roman"/>
              </a:rPr>
              <a:t>de goût, de savoir-faire, de terroir , de plaisir et de convivialité, les signes d’identification de la qualité et de l’origine font </a:t>
            </a:r>
            <a:r>
              <a:rPr lang="tr-TR" sz="2000" dirty="0" smtClean="0">
                <a:latin typeface="+mj-lt"/>
                <a:ea typeface="Calibri"/>
                <a:cs typeface="Times New Roman"/>
              </a:rPr>
              <a:t>partie </a:t>
            </a:r>
            <a:r>
              <a:rPr lang="tr-TR" sz="2000" dirty="0">
                <a:latin typeface="+mj-lt"/>
                <a:ea typeface="Calibri"/>
                <a:cs typeface="Times New Roman"/>
              </a:rPr>
              <a:t>intégrante de la culture alimentaire et du patrimoine gastronomique </a:t>
            </a:r>
            <a:r>
              <a:rPr lang="fr-FR" sz="2000" dirty="0" smtClean="0">
                <a:latin typeface="+mj-lt"/>
                <a:ea typeface="Calibri"/>
                <a:cs typeface="Times New Roman"/>
              </a:rPr>
              <a:t>méditerranéen s</a:t>
            </a:r>
            <a:r>
              <a:rPr lang="tr-TR" sz="2000" dirty="0" smtClean="0">
                <a:latin typeface="+mj-lt"/>
                <a:ea typeface="Calibri"/>
                <a:cs typeface="Times New Roman"/>
              </a:rPr>
              <a:t>i </a:t>
            </a:r>
            <a:r>
              <a:rPr lang="tr-TR" sz="2000" dirty="0">
                <a:latin typeface="+mj-lt"/>
                <a:ea typeface="Calibri"/>
                <a:cs typeface="Times New Roman"/>
              </a:rPr>
              <a:t>appréciés dans le monde.  </a:t>
            </a:r>
          </a:p>
          <a:p>
            <a:pPr>
              <a:lnSpc>
                <a:spcPct val="115000"/>
              </a:lnSpc>
              <a:spcAft>
                <a:spcPts val="1000"/>
              </a:spcAft>
            </a:pPr>
            <a:r>
              <a:rPr lang="tr-TR" sz="2000" dirty="0">
                <a:latin typeface="+mj-lt"/>
                <a:ea typeface="Calibri"/>
                <a:cs typeface="Times New Roman"/>
              </a:rPr>
              <a:t> De ce fait, la mise en place à l'échelle du bassin </a:t>
            </a:r>
            <a:r>
              <a:rPr lang="fr-FR" sz="2000" dirty="0" smtClean="0">
                <a:latin typeface="+mj-lt"/>
                <a:ea typeface="Calibri"/>
                <a:cs typeface="Times New Roman"/>
              </a:rPr>
              <a:t>méditerranéen</a:t>
            </a:r>
            <a:r>
              <a:rPr lang="tr-TR" sz="2000" dirty="0" smtClean="0">
                <a:latin typeface="+mj-lt"/>
                <a:ea typeface="Calibri"/>
                <a:cs typeface="Times New Roman"/>
              </a:rPr>
              <a:t> </a:t>
            </a:r>
            <a:r>
              <a:rPr lang="tr-TR" sz="2000" dirty="0">
                <a:solidFill>
                  <a:srgbClr val="C00000"/>
                </a:solidFill>
                <a:latin typeface="+mj-lt"/>
                <a:ea typeface="Calibri"/>
                <a:cs typeface="Times New Roman"/>
              </a:rPr>
              <a:t>d'un label </a:t>
            </a:r>
            <a:r>
              <a:rPr lang="tr-TR" sz="2000" dirty="0">
                <a:latin typeface="+mj-lt"/>
                <a:ea typeface="Calibri"/>
                <a:cs typeface="Times New Roman"/>
              </a:rPr>
              <a:t>attestant de l'origine des produits apparaît </a:t>
            </a:r>
            <a:r>
              <a:rPr lang="tr-TR" sz="2000" dirty="0" smtClean="0">
                <a:latin typeface="+mj-lt"/>
                <a:ea typeface="Calibri"/>
                <a:cs typeface="Times New Roman"/>
              </a:rPr>
              <a:t>légitime </a:t>
            </a:r>
            <a:r>
              <a:rPr lang="tr-TR" sz="2000" dirty="0">
                <a:latin typeface="+mj-lt"/>
                <a:ea typeface="Calibri"/>
                <a:cs typeface="Times New Roman"/>
              </a:rPr>
              <a:t>et les réflexions sont  actuellement  à l'œuvre </a:t>
            </a:r>
            <a:r>
              <a:rPr lang="tr-TR" sz="2000" dirty="0" smtClean="0">
                <a:latin typeface="+mj-lt"/>
                <a:ea typeface="Calibri"/>
                <a:cs typeface="Times New Roman"/>
              </a:rPr>
              <a:t>pour créer  un </a:t>
            </a:r>
            <a:r>
              <a:rPr lang="tr-TR" sz="2000" dirty="0">
                <a:latin typeface="+mj-lt"/>
                <a:ea typeface="Calibri"/>
                <a:cs typeface="Times New Roman"/>
              </a:rPr>
              <a:t>label apte à consolider l'identité méditerranéenne de nos produits   alimentaires et à rendre l'offre commerciale plus lisible sur un marché concurrentiel.  </a:t>
            </a:r>
            <a:endParaRPr lang="tr-TR" sz="2000" dirty="0">
              <a:effectLst/>
              <a:latin typeface="+mj-lt"/>
              <a:ea typeface="Calibri"/>
              <a:cs typeface="Times New Roman"/>
            </a:endParaRPr>
          </a:p>
        </p:txBody>
      </p:sp>
    </p:spTree>
    <p:extLst>
      <p:ext uri="{BB962C8B-B14F-4D97-AF65-F5344CB8AC3E}">
        <p14:creationId xmlns:p14="http://schemas.microsoft.com/office/powerpoint/2010/main" xmlns="" val="2165706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400" y="372444"/>
            <a:ext cx="6423857" cy="1167107"/>
          </a:xfrm>
        </p:spPr>
        <p:txBody>
          <a:bodyPr>
            <a:noAutofit/>
          </a:bodyPr>
          <a:lstStyle/>
          <a:p>
            <a:r>
              <a:rPr lang="fr-FR" sz="2800" b="1" dirty="0" smtClean="0">
                <a:solidFill>
                  <a:schemeClr val="accent3">
                    <a:lumMod val="50000"/>
                  </a:schemeClr>
                </a:solidFill>
              </a:rPr>
              <a:t>Vers un label méditerranéen ? </a:t>
            </a:r>
            <a:br>
              <a:rPr lang="fr-FR" sz="2800" b="1" dirty="0" smtClean="0">
                <a:solidFill>
                  <a:schemeClr val="accent3">
                    <a:lumMod val="50000"/>
                  </a:schemeClr>
                </a:solidFill>
              </a:rPr>
            </a:br>
            <a:r>
              <a:rPr lang="fr-FR" sz="2800" b="1" dirty="0" smtClean="0">
                <a:solidFill>
                  <a:schemeClr val="accent3">
                    <a:lumMod val="50000"/>
                  </a:schemeClr>
                </a:solidFill>
              </a:rPr>
              <a:t>Enjeux au Nord et au Sud </a:t>
            </a:r>
            <a:br>
              <a:rPr lang="fr-FR" sz="2800" b="1" dirty="0" smtClean="0">
                <a:solidFill>
                  <a:schemeClr val="accent3">
                    <a:lumMod val="50000"/>
                  </a:schemeClr>
                </a:solidFill>
              </a:rPr>
            </a:br>
            <a:r>
              <a:rPr lang="fr-FR" sz="2800" b="1" dirty="0" smtClean="0">
                <a:solidFill>
                  <a:schemeClr val="accent3">
                    <a:lumMod val="50000"/>
                  </a:schemeClr>
                </a:solidFill>
              </a:rPr>
              <a:t>et modalités à suivre</a:t>
            </a:r>
            <a:endParaRPr lang="fr-FR" sz="2800" b="1" dirty="0">
              <a:solidFill>
                <a:schemeClr val="accent3">
                  <a:lumMod val="50000"/>
                </a:schemeClr>
              </a:solidFill>
            </a:endParaRPr>
          </a:p>
        </p:txBody>
      </p:sp>
      <p:sp>
        <p:nvSpPr>
          <p:cNvPr id="3" name="Espace réservé du contenu 2"/>
          <p:cNvSpPr>
            <a:spLocks noGrp="1"/>
          </p:cNvSpPr>
          <p:nvPr>
            <p:ph idx="1"/>
          </p:nvPr>
        </p:nvSpPr>
        <p:spPr>
          <a:xfrm>
            <a:off x="376819" y="1672125"/>
            <a:ext cx="8485437" cy="4271475"/>
          </a:xfrm>
        </p:spPr>
        <p:txBody>
          <a:bodyPr/>
          <a:lstStyle/>
          <a:p>
            <a:pPr lvl="0"/>
            <a:r>
              <a:rPr lang="fr-FR" sz="1600" b="1" dirty="0" smtClean="0">
                <a:solidFill>
                  <a:schemeClr val="accent3">
                    <a:lumMod val="50000"/>
                  </a:schemeClr>
                </a:solidFill>
              </a:rPr>
              <a:t>Khadija </a:t>
            </a:r>
            <a:r>
              <a:rPr lang="fr-FR" sz="1600" b="1" dirty="0" err="1" smtClean="0">
                <a:solidFill>
                  <a:schemeClr val="accent3">
                    <a:lumMod val="50000"/>
                  </a:schemeClr>
                </a:solidFill>
              </a:rPr>
              <a:t>Bendriss</a:t>
            </a:r>
            <a:r>
              <a:rPr lang="fr-FR" sz="1600" dirty="0" smtClean="0">
                <a:solidFill>
                  <a:schemeClr val="accent3">
                    <a:lumMod val="50000"/>
                  </a:schemeClr>
                </a:solidFill>
              </a:rPr>
              <a:t>, Direction de développement des filières de production (chef de division de la labellisation) (Maroc)</a:t>
            </a:r>
          </a:p>
          <a:p>
            <a:pPr lvl="0"/>
            <a:r>
              <a:rPr lang="fr-FR" sz="1600" b="1" dirty="0" smtClean="0">
                <a:solidFill>
                  <a:schemeClr val="accent3">
                    <a:lumMod val="50000"/>
                  </a:schemeClr>
                </a:solidFill>
              </a:rPr>
              <a:t>Remo </a:t>
            </a:r>
            <a:r>
              <a:rPr lang="fr-FR" sz="1600" b="1" dirty="0" err="1" smtClean="0">
                <a:solidFill>
                  <a:schemeClr val="accent3">
                    <a:lumMod val="50000"/>
                  </a:schemeClr>
                </a:solidFill>
              </a:rPr>
              <a:t>Ciucciomei</a:t>
            </a:r>
            <a:r>
              <a:rPr lang="fr-FR" sz="1600" dirty="0" smtClean="0">
                <a:solidFill>
                  <a:schemeClr val="accent3">
                    <a:lumMod val="50000"/>
                  </a:schemeClr>
                </a:solidFill>
              </a:rPr>
              <a:t>, Directeur général de l’Institut Méditerranéen de Certification (</a:t>
            </a:r>
            <a:r>
              <a:rPr lang="fr-FR" sz="1600" dirty="0" err="1" smtClean="0">
                <a:solidFill>
                  <a:schemeClr val="accent3">
                    <a:lumMod val="50000"/>
                  </a:schemeClr>
                </a:solidFill>
              </a:rPr>
              <a:t>Euromed</a:t>
            </a:r>
            <a:r>
              <a:rPr lang="fr-FR" sz="1600" dirty="0" smtClean="0">
                <a:solidFill>
                  <a:schemeClr val="accent3">
                    <a:lumMod val="50000"/>
                  </a:schemeClr>
                </a:solidFill>
              </a:rPr>
              <a:t>)</a:t>
            </a:r>
          </a:p>
          <a:p>
            <a:pPr lvl="0"/>
            <a:r>
              <a:rPr lang="fr-FR" sz="1600" b="1" dirty="0" smtClean="0">
                <a:solidFill>
                  <a:schemeClr val="accent3">
                    <a:lumMod val="50000"/>
                  </a:schemeClr>
                </a:solidFill>
              </a:rPr>
              <a:t>Eugenio Fernandez Garcia</a:t>
            </a:r>
            <a:r>
              <a:rPr lang="fr-FR" sz="1600" dirty="0" smtClean="0">
                <a:solidFill>
                  <a:schemeClr val="accent3">
                    <a:lumMod val="50000"/>
                  </a:schemeClr>
                </a:solidFill>
              </a:rPr>
              <a:t>, Administrateur Relations Internationales – Maghreb Politique de Voisinage, (DG Agri, Commission européenne)</a:t>
            </a:r>
          </a:p>
          <a:p>
            <a:r>
              <a:rPr lang="fr-FR" sz="1600" b="1" dirty="0" err="1" smtClean="0">
                <a:solidFill>
                  <a:schemeClr val="accent3">
                    <a:lumMod val="50000"/>
                  </a:schemeClr>
                </a:solidFill>
              </a:rPr>
              <a:t>Aysin</a:t>
            </a:r>
            <a:r>
              <a:rPr lang="fr-FR" sz="1600" b="1" dirty="0" smtClean="0">
                <a:solidFill>
                  <a:schemeClr val="accent3">
                    <a:lumMod val="50000"/>
                  </a:schemeClr>
                </a:solidFill>
              </a:rPr>
              <a:t> </a:t>
            </a:r>
            <a:r>
              <a:rPr lang="fr-FR" sz="1600" b="1" dirty="0" err="1" smtClean="0">
                <a:solidFill>
                  <a:schemeClr val="accent3">
                    <a:lumMod val="50000"/>
                  </a:schemeClr>
                </a:solidFill>
              </a:rPr>
              <a:t>Işikgece</a:t>
            </a:r>
            <a:r>
              <a:rPr lang="fr-FR" sz="1600" b="1" dirty="0" smtClean="0">
                <a:solidFill>
                  <a:schemeClr val="accent3">
                    <a:lumMod val="50000"/>
                  </a:schemeClr>
                </a:solidFill>
              </a:rPr>
              <a:t>, </a:t>
            </a:r>
            <a:r>
              <a:rPr lang="fr-FR" sz="1600" dirty="0" smtClean="0">
                <a:solidFill>
                  <a:schemeClr val="accent3">
                    <a:lumMod val="50000"/>
                  </a:schemeClr>
                </a:solidFill>
              </a:rPr>
              <a:t>Directrice en charge des achats de produits frais du groupe Metro en Turquie</a:t>
            </a:r>
          </a:p>
          <a:p>
            <a:pPr lvl="0"/>
            <a:r>
              <a:rPr lang="fr-FR" sz="1600" b="1" dirty="0" err="1" smtClean="0">
                <a:solidFill>
                  <a:schemeClr val="accent3">
                    <a:lumMod val="50000"/>
                  </a:schemeClr>
                </a:solidFill>
              </a:rPr>
              <a:t>Jezia</a:t>
            </a:r>
            <a:r>
              <a:rPr lang="fr-FR" sz="1600" b="1" dirty="0" smtClean="0">
                <a:solidFill>
                  <a:schemeClr val="accent3">
                    <a:lumMod val="50000"/>
                  </a:schemeClr>
                </a:solidFill>
              </a:rPr>
              <a:t> Lahmar Rachid</a:t>
            </a:r>
            <a:r>
              <a:rPr lang="fr-FR" sz="1600" dirty="0" smtClean="0">
                <a:solidFill>
                  <a:schemeClr val="accent3">
                    <a:lumMod val="50000"/>
                  </a:schemeClr>
                </a:solidFill>
              </a:rPr>
              <a:t>, chef d’entreprise d’</a:t>
            </a:r>
            <a:r>
              <a:rPr lang="fr-FR" sz="1600" dirty="0" err="1" smtClean="0">
                <a:solidFill>
                  <a:schemeClr val="accent3">
                    <a:lumMod val="50000"/>
                  </a:schemeClr>
                </a:solidFill>
              </a:rPr>
              <a:t>Imenrobb</a:t>
            </a:r>
            <a:r>
              <a:rPr lang="fr-FR" sz="1600" dirty="0" smtClean="0">
                <a:solidFill>
                  <a:schemeClr val="accent3">
                    <a:lumMod val="50000"/>
                  </a:schemeClr>
                </a:solidFill>
              </a:rPr>
              <a:t> S.A, entreprise de transformation et de conditionnement de dattes traditionnelles (Tunisie)</a:t>
            </a:r>
          </a:p>
          <a:p>
            <a:pPr lvl="0"/>
            <a:r>
              <a:rPr lang="fr-FR" sz="1600" b="1" dirty="0" smtClean="0">
                <a:solidFill>
                  <a:schemeClr val="accent3">
                    <a:lumMod val="50000"/>
                  </a:schemeClr>
                </a:solidFill>
              </a:rPr>
              <a:t>Thomas Rudelt</a:t>
            </a:r>
            <a:r>
              <a:rPr lang="fr-FR" sz="1600" dirty="0" smtClean="0">
                <a:solidFill>
                  <a:schemeClr val="accent3">
                    <a:lumMod val="50000"/>
                  </a:schemeClr>
                </a:solidFill>
              </a:rPr>
              <a:t>, Directeur en charge des achats et des ventes des produits agricoles et agro-alimentaires du groupe Metro en Turquie (Allemagne)</a:t>
            </a:r>
          </a:p>
          <a:p>
            <a:pPr lvl="0"/>
            <a:r>
              <a:rPr lang="fr-FR" sz="1600" b="1" dirty="0" err="1" smtClean="0">
                <a:solidFill>
                  <a:schemeClr val="accent3">
                    <a:lumMod val="50000"/>
                  </a:schemeClr>
                </a:solidFill>
              </a:rPr>
              <a:t>Yavuz</a:t>
            </a:r>
            <a:r>
              <a:rPr lang="fr-FR" sz="1600" b="1" dirty="0" smtClean="0">
                <a:solidFill>
                  <a:schemeClr val="accent3">
                    <a:lumMod val="50000"/>
                  </a:schemeClr>
                </a:solidFill>
              </a:rPr>
              <a:t> </a:t>
            </a:r>
            <a:r>
              <a:rPr lang="fr-FR" sz="1600" b="1" dirty="0" err="1" smtClean="0">
                <a:solidFill>
                  <a:schemeClr val="accent3">
                    <a:lumMod val="50000"/>
                  </a:schemeClr>
                </a:solidFill>
              </a:rPr>
              <a:t>Tekelioğlu</a:t>
            </a:r>
            <a:r>
              <a:rPr lang="fr-FR" sz="1600" dirty="0" smtClean="0">
                <a:solidFill>
                  <a:schemeClr val="accent3">
                    <a:lumMod val="50000"/>
                  </a:schemeClr>
                </a:solidFill>
              </a:rPr>
              <a:t>, Directeur du Centre des Recherches Economiques des pays méditerranéens, Université </a:t>
            </a:r>
            <a:r>
              <a:rPr lang="fr-FR" sz="1600" dirty="0" err="1" smtClean="0">
                <a:solidFill>
                  <a:schemeClr val="accent3">
                    <a:lumMod val="50000"/>
                  </a:schemeClr>
                </a:solidFill>
              </a:rPr>
              <a:t>Akdeniz</a:t>
            </a:r>
            <a:r>
              <a:rPr lang="fr-FR" sz="1600" dirty="0" smtClean="0">
                <a:solidFill>
                  <a:schemeClr val="accent3">
                    <a:lumMod val="50000"/>
                  </a:schemeClr>
                </a:solidFill>
              </a:rPr>
              <a:t> (Turquie) </a:t>
            </a:r>
          </a:p>
          <a:p>
            <a:pPr lvl="0"/>
            <a:r>
              <a:rPr lang="fr-FR" sz="1600" b="1" dirty="0" smtClean="0">
                <a:solidFill>
                  <a:schemeClr val="accent3">
                    <a:lumMod val="50000"/>
                  </a:schemeClr>
                </a:solidFill>
              </a:rPr>
              <a:t>Christian </a:t>
            </a:r>
            <a:r>
              <a:rPr lang="fr-FR" sz="1600" b="1" dirty="0" err="1" smtClean="0">
                <a:solidFill>
                  <a:schemeClr val="accent3">
                    <a:lumMod val="50000"/>
                  </a:schemeClr>
                </a:solidFill>
              </a:rPr>
              <a:t>Teulade</a:t>
            </a:r>
            <a:r>
              <a:rPr lang="fr-FR" sz="1600" dirty="0" smtClean="0">
                <a:solidFill>
                  <a:schemeClr val="accent3">
                    <a:lumMod val="50000"/>
                  </a:schemeClr>
                </a:solidFill>
              </a:rPr>
              <a:t>,  Président du syndicat des AOP Olive de Nîmes et Huile d'olive de Nîmes (France)</a:t>
            </a:r>
          </a:p>
          <a:p>
            <a:pPr algn="ctr">
              <a:buNone/>
            </a:pPr>
            <a:r>
              <a:rPr lang="fr-FR" sz="1600" b="1" dirty="0" smtClean="0">
                <a:solidFill>
                  <a:schemeClr val="accent3">
                    <a:lumMod val="50000"/>
                  </a:schemeClr>
                </a:solidFill>
              </a:rPr>
              <a:t>Animation : Frédéric </a:t>
            </a:r>
            <a:r>
              <a:rPr lang="fr-FR" sz="1600" b="1" dirty="0" err="1" smtClean="0">
                <a:solidFill>
                  <a:schemeClr val="accent3">
                    <a:lumMod val="50000"/>
                  </a:schemeClr>
                </a:solidFill>
              </a:rPr>
              <a:t>Dubessy</a:t>
            </a:r>
            <a:r>
              <a:rPr lang="fr-FR" sz="1600" b="1" dirty="0" smtClean="0">
                <a:solidFill>
                  <a:schemeClr val="accent3">
                    <a:lumMod val="50000"/>
                  </a:schemeClr>
                </a:solidFill>
              </a:rPr>
              <a:t>, </a:t>
            </a:r>
            <a:r>
              <a:rPr lang="fr-FR" sz="1600" b="1" dirty="0" err="1" smtClean="0">
                <a:solidFill>
                  <a:schemeClr val="accent3">
                    <a:lumMod val="50000"/>
                  </a:schemeClr>
                </a:solidFill>
              </a:rPr>
              <a:t>Econostrum</a:t>
            </a:r>
            <a:endParaRPr lang="fr-FR" sz="1600" b="1" dirty="0">
              <a:solidFill>
                <a:schemeClr val="accent3">
                  <a:lumMod val="50000"/>
                </a:schemeClr>
              </a:solidFill>
            </a:endParaRPr>
          </a:p>
        </p:txBody>
      </p:sp>
    </p:spTree>
    <p:extLst>
      <p:ext uri="{BB962C8B-B14F-4D97-AF65-F5344CB8AC3E}">
        <p14:creationId xmlns="" xmlns:p14="http://schemas.microsoft.com/office/powerpoint/2010/main" val="183109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000" b="1" dirty="0" err="1">
                <a:solidFill>
                  <a:srgbClr val="00518E"/>
                </a:solidFill>
                <a:effectLst/>
                <a:ea typeface="Times New Roman"/>
                <a:cs typeface="Arial"/>
              </a:rPr>
              <a:t>Les</a:t>
            </a:r>
            <a:r>
              <a:rPr lang="tr-TR" sz="2000" b="1" dirty="0">
                <a:solidFill>
                  <a:srgbClr val="00518E"/>
                </a:solidFill>
                <a:effectLst/>
                <a:ea typeface="Times New Roman"/>
                <a:cs typeface="Arial"/>
              </a:rPr>
              <a:t> </a:t>
            </a:r>
            <a:r>
              <a:rPr lang="tr-TR" sz="2000" b="1" dirty="0" err="1">
                <a:solidFill>
                  <a:srgbClr val="00518E"/>
                </a:solidFill>
                <a:effectLst/>
                <a:ea typeface="Times New Roman"/>
                <a:cs typeface="Arial"/>
              </a:rPr>
              <a:t>formes</a:t>
            </a:r>
            <a:r>
              <a:rPr lang="tr-TR" sz="2000" b="1" dirty="0">
                <a:solidFill>
                  <a:srgbClr val="00518E"/>
                </a:solidFill>
                <a:effectLst/>
                <a:ea typeface="Times New Roman"/>
                <a:cs typeface="Arial"/>
              </a:rPr>
              <a:t> de </a:t>
            </a:r>
            <a:r>
              <a:rPr lang="tr-TR" sz="2000" b="1" dirty="0" err="1">
                <a:solidFill>
                  <a:srgbClr val="00518E"/>
                </a:solidFill>
                <a:effectLst/>
                <a:ea typeface="Times New Roman"/>
                <a:cs typeface="Arial"/>
              </a:rPr>
              <a:t>gouvernance</a:t>
            </a:r>
            <a:r>
              <a:rPr lang="tr-TR" sz="2000" b="1" dirty="0">
                <a:solidFill>
                  <a:srgbClr val="00518E"/>
                </a:solidFill>
                <a:effectLst/>
                <a:ea typeface="Times New Roman"/>
                <a:cs typeface="Arial"/>
              </a:rPr>
              <a:t> à </a:t>
            </a:r>
            <a:r>
              <a:rPr lang="tr-TR" sz="2000" b="1" dirty="0" err="1">
                <a:solidFill>
                  <a:srgbClr val="00518E"/>
                </a:solidFill>
                <a:effectLst/>
                <a:ea typeface="Times New Roman"/>
                <a:cs typeface="Arial"/>
              </a:rPr>
              <a:t>mettre</a:t>
            </a:r>
            <a:r>
              <a:rPr lang="tr-TR" sz="2000" b="1" dirty="0">
                <a:solidFill>
                  <a:srgbClr val="00518E"/>
                </a:solidFill>
                <a:effectLst/>
                <a:ea typeface="Times New Roman"/>
                <a:cs typeface="Arial"/>
              </a:rPr>
              <a:t> en </a:t>
            </a:r>
            <a:r>
              <a:rPr lang="tr-TR" sz="2000" b="1" dirty="0" err="1">
                <a:solidFill>
                  <a:srgbClr val="00518E"/>
                </a:solidFill>
                <a:effectLst/>
                <a:ea typeface="Times New Roman"/>
                <a:cs typeface="Arial"/>
              </a:rPr>
              <a:t>place</a:t>
            </a:r>
            <a:r>
              <a:rPr lang="tr-TR" sz="2000" b="1" dirty="0">
                <a:solidFill>
                  <a:srgbClr val="00518E"/>
                </a:solidFill>
                <a:effectLst/>
                <a:ea typeface="Times New Roman"/>
                <a:cs typeface="Arial"/>
              </a:rPr>
              <a:t> </a:t>
            </a:r>
            <a:r>
              <a:rPr lang="tr-TR" sz="2000" b="1" dirty="0" err="1">
                <a:solidFill>
                  <a:srgbClr val="00518E"/>
                </a:solidFill>
                <a:effectLst/>
                <a:ea typeface="Times New Roman"/>
                <a:cs typeface="Arial"/>
              </a:rPr>
              <a:t>sont</a:t>
            </a:r>
            <a:r>
              <a:rPr lang="tr-TR" sz="2000" b="1" dirty="0">
                <a:solidFill>
                  <a:srgbClr val="00518E"/>
                </a:solidFill>
                <a:effectLst/>
                <a:ea typeface="Times New Roman"/>
                <a:cs typeface="Arial"/>
              </a:rPr>
              <a:t> </a:t>
            </a:r>
            <a:r>
              <a:rPr lang="tr-TR" sz="2000" b="1" dirty="0" err="1">
                <a:solidFill>
                  <a:srgbClr val="00518E"/>
                </a:solidFill>
                <a:effectLst/>
                <a:ea typeface="Times New Roman"/>
                <a:cs typeface="Arial"/>
              </a:rPr>
              <a:t>complexes</a:t>
            </a:r>
            <a:endParaRPr lang="tr-TR" sz="2000" b="1" dirty="0">
              <a:solidFill>
                <a:srgbClr val="00518E"/>
              </a:solidFill>
            </a:endParaRPr>
          </a:p>
        </p:txBody>
      </p:sp>
      <p:sp>
        <p:nvSpPr>
          <p:cNvPr id="3" name="İçerik Yer Tutucusu 2"/>
          <p:cNvSpPr>
            <a:spLocks noGrp="1"/>
          </p:cNvSpPr>
          <p:nvPr>
            <p:ph idx="1"/>
          </p:nvPr>
        </p:nvSpPr>
        <p:spPr>
          <a:xfrm>
            <a:off x="304800" y="1554162"/>
            <a:ext cx="8686800" cy="5187206"/>
          </a:xfrm>
        </p:spPr>
        <p:txBody>
          <a:bodyPr>
            <a:normAutofit fontScale="25000" lnSpcReduction="20000"/>
          </a:bodyPr>
          <a:lstStyle/>
          <a:p>
            <a:pPr>
              <a:lnSpc>
                <a:spcPct val="115000"/>
              </a:lnSpc>
              <a:spcAft>
                <a:spcPts val="1000"/>
              </a:spcAft>
            </a:pPr>
            <a:r>
              <a:rPr lang="tr-TR" sz="7400" dirty="0">
                <a:latin typeface="+mj-lt"/>
                <a:ea typeface="Calibri"/>
                <a:cs typeface="Times New Roman"/>
              </a:rPr>
              <a:t>Pour les sociétés méditerranéennes  seul un </a:t>
            </a:r>
            <a:r>
              <a:rPr lang="tr-TR" sz="7400" dirty="0">
                <a:solidFill>
                  <a:srgbClr val="C00000"/>
                </a:solidFill>
                <a:latin typeface="+mj-lt"/>
                <a:ea typeface="Calibri"/>
                <a:cs typeface="Times New Roman"/>
              </a:rPr>
              <a:t>label régional </a:t>
            </a:r>
            <a:r>
              <a:rPr lang="tr-TR" sz="7400" dirty="0">
                <a:latin typeface="+mj-lt"/>
                <a:ea typeface="Calibri"/>
                <a:cs typeface="Times New Roman"/>
              </a:rPr>
              <a:t>est en mesure de réactiver </a:t>
            </a:r>
            <a:r>
              <a:rPr lang="tr-TR" sz="7400" dirty="0" smtClean="0">
                <a:latin typeface="+mj-lt"/>
                <a:ea typeface="Calibri"/>
                <a:cs typeface="Times New Roman"/>
              </a:rPr>
              <a:t>un </a:t>
            </a:r>
            <a:r>
              <a:rPr lang="tr-TR" sz="7400" dirty="0">
                <a:latin typeface="+mj-lt"/>
                <a:ea typeface="Calibri"/>
                <a:cs typeface="Times New Roman"/>
              </a:rPr>
              <a:t>patrimoine très </a:t>
            </a:r>
            <a:r>
              <a:rPr lang="tr-TR" sz="7400" dirty="0" smtClean="0">
                <a:latin typeface="+mj-lt"/>
                <a:ea typeface="Calibri"/>
                <a:cs typeface="Times New Roman"/>
              </a:rPr>
              <a:t>important</a:t>
            </a:r>
            <a:r>
              <a:rPr lang="fr-FR" sz="7400" dirty="0" smtClean="0">
                <a:latin typeface="+mj-lt"/>
                <a:ea typeface="Calibri"/>
                <a:cs typeface="Times New Roman"/>
              </a:rPr>
              <a:t> </a:t>
            </a:r>
            <a:r>
              <a:rPr lang="tr-TR" sz="7400" dirty="0" smtClean="0">
                <a:latin typeface="+mj-lt"/>
                <a:ea typeface="Calibri"/>
                <a:cs typeface="Times New Roman"/>
              </a:rPr>
              <a:t>et </a:t>
            </a:r>
            <a:r>
              <a:rPr lang="tr-TR" sz="7400" dirty="0">
                <a:latin typeface="+mj-lt"/>
                <a:ea typeface="Calibri"/>
                <a:cs typeface="Times New Roman"/>
              </a:rPr>
              <a:t>de mobiliser des moyens suffisants pour construire une notoriété </a:t>
            </a:r>
            <a:r>
              <a:rPr lang="fr-FR" sz="7400" dirty="0" smtClean="0">
                <a:latin typeface="+mj-lt"/>
                <a:ea typeface="Calibri"/>
                <a:cs typeface="Times New Roman"/>
              </a:rPr>
              <a:t>sur le </a:t>
            </a:r>
            <a:r>
              <a:rPr lang="tr-TR" sz="7400" dirty="0" smtClean="0">
                <a:latin typeface="+mj-lt"/>
                <a:ea typeface="Calibri"/>
                <a:cs typeface="Times New Roman"/>
              </a:rPr>
              <a:t>plan international.</a:t>
            </a:r>
          </a:p>
          <a:p>
            <a:pPr>
              <a:lnSpc>
                <a:spcPct val="115000"/>
              </a:lnSpc>
              <a:spcAft>
                <a:spcPts val="1000"/>
              </a:spcAft>
            </a:pPr>
            <a:r>
              <a:rPr lang="tr-TR" sz="7400" dirty="0" smtClean="0">
                <a:latin typeface="+mj-lt"/>
                <a:ea typeface="Calibri"/>
                <a:cs typeface="Times New Roman"/>
              </a:rPr>
              <a:t> </a:t>
            </a:r>
            <a:r>
              <a:rPr lang="tr-TR" sz="7400" dirty="0" err="1" smtClean="0">
                <a:latin typeface="+mj-lt"/>
                <a:ea typeface="Calibri"/>
                <a:cs typeface="Times New Roman"/>
              </a:rPr>
              <a:t>Les</a:t>
            </a:r>
            <a:r>
              <a:rPr lang="tr-TR" sz="7400" dirty="0" smtClean="0">
                <a:latin typeface="+mj-lt"/>
                <a:ea typeface="Calibri"/>
                <a:cs typeface="Times New Roman"/>
              </a:rPr>
              <a:t> </a:t>
            </a:r>
            <a:r>
              <a:rPr lang="tr-TR" sz="7400" dirty="0" err="1" smtClean="0">
                <a:latin typeface="+mj-lt"/>
                <a:ea typeface="Calibri"/>
                <a:cs typeface="Times New Roman"/>
              </a:rPr>
              <a:t>questions</a:t>
            </a:r>
            <a:r>
              <a:rPr lang="tr-TR" sz="7400" dirty="0" smtClean="0">
                <a:latin typeface="+mj-lt"/>
                <a:ea typeface="Calibri"/>
                <a:cs typeface="Times New Roman"/>
              </a:rPr>
              <a:t>  </a:t>
            </a:r>
            <a:r>
              <a:rPr lang="tr-TR" sz="7400" dirty="0" err="1">
                <a:latin typeface="+mj-lt"/>
                <a:ea typeface="Calibri"/>
                <a:cs typeface="Times New Roman"/>
              </a:rPr>
              <a:t>qui</a:t>
            </a:r>
            <a:r>
              <a:rPr lang="tr-TR" sz="7400" dirty="0">
                <a:latin typeface="+mj-lt"/>
                <a:ea typeface="Calibri"/>
                <a:cs typeface="Times New Roman"/>
              </a:rPr>
              <a:t> se </a:t>
            </a:r>
            <a:r>
              <a:rPr lang="tr-TR" sz="7400" dirty="0" err="1" smtClean="0">
                <a:latin typeface="+mj-lt"/>
                <a:ea typeface="Calibri"/>
                <a:cs typeface="Times New Roman"/>
              </a:rPr>
              <a:t>posent</a:t>
            </a:r>
            <a:r>
              <a:rPr lang="tr-TR" sz="7400" dirty="0" smtClean="0">
                <a:latin typeface="+mj-lt"/>
                <a:ea typeface="Calibri"/>
                <a:cs typeface="Times New Roman"/>
              </a:rPr>
              <a:t>  </a:t>
            </a:r>
            <a:r>
              <a:rPr lang="tr-TR" sz="7400" dirty="0" err="1" smtClean="0">
                <a:latin typeface="+mj-lt"/>
                <a:ea typeface="Calibri"/>
                <a:cs typeface="Times New Roman"/>
              </a:rPr>
              <a:t>sont</a:t>
            </a:r>
            <a:r>
              <a:rPr lang="tr-TR" sz="7400" dirty="0" smtClean="0">
                <a:latin typeface="+mj-lt"/>
                <a:ea typeface="Calibri"/>
                <a:cs typeface="Times New Roman"/>
              </a:rPr>
              <a:t>  </a:t>
            </a:r>
            <a:r>
              <a:rPr lang="tr-TR" sz="7400" dirty="0" err="1">
                <a:latin typeface="+mj-lt"/>
                <a:ea typeface="Calibri"/>
                <a:cs typeface="Times New Roman"/>
              </a:rPr>
              <a:t>dès</a:t>
            </a:r>
            <a:r>
              <a:rPr lang="tr-TR" sz="7400" dirty="0">
                <a:latin typeface="+mj-lt"/>
                <a:ea typeface="Calibri"/>
                <a:cs typeface="Times New Roman"/>
              </a:rPr>
              <a:t> </a:t>
            </a:r>
            <a:r>
              <a:rPr lang="tr-TR" sz="7400" dirty="0" err="1">
                <a:latin typeface="+mj-lt"/>
                <a:ea typeface="Calibri"/>
                <a:cs typeface="Times New Roman"/>
              </a:rPr>
              <a:t>lors</a:t>
            </a:r>
            <a:r>
              <a:rPr lang="tr-TR" sz="7400" dirty="0">
                <a:latin typeface="+mj-lt"/>
                <a:ea typeface="Calibri"/>
                <a:cs typeface="Times New Roman"/>
              </a:rPr>
              <a:t> </a:t>
            </a:r>
            <a:r>
              <a:rPr lang="tr-TR" sz="7400" dirty="0" err="1" smtClean="0">
                <a:latin typeface="+mj-lt"/>
                <a:ea typeface="Calibri"/>
                <a:cs typeface="Times New Roman"/>
              </a:rPr>
              <a:t>les</a:t>
            </a:r>
            <a:r>
              <a:rPr lang="tr-TR" sz="7400" dirty="0" smtClean="0">
                <a:latin typeface="+mj-lt"/>
                <a:ea typeface="Calibri"/>
                <a:cs typeface="Times New Roman"/>
              </a:rPr>
              <a:t> </a:t>
            </a:r>
            <a:r>
              <a:rPr lang="tr-TR" sz="7400" dirty="0" err="1" smtClean="0">
                <a:latin typeface="+mj-lt"/>
                <a:ea typeface="Calibri"/>
                <a:cs typeface="Times New Roman"/>
              </a:rPr>
              <a:t>suivantes</a:t>
            </a:r>
            <a:r>
              <a:rPr lang="tr-TR" sz="7400" dirty="0" smtClean="0">
                <a:latin typeface="+mj-lt"/>
                <a:ea typeface="Calibri"/>
                <a:cs typeface="Times New Roman"/>
              </a:rPr>
              <a:t> </a:t>
            </a:r>
            <a:r>
              <a:rPr lang="tr-TR" sz="7400" dirty="0">
                <a:latin typeface="+mj-lt"/>
                <a:ea typeface="Calibri"/>
                <a:cs typeface="Times New Roman"/>
              </a:rPr>
              <a:t>: </a:t>
            </a:r>
            <a:endParaRPr lang="tr-TR" sz="7400" dirty="0" smtClean="0">
              <a:latin typeface="+mj-lt"/>
              <a:ea typeface="Calibri"/>
              <a:cs typeface="Times New Roman"/>
            </a:endParaRPr>
          </a:p>
          <a:p>
            <a:pPr marL="0" indent="0">
              <a:lnSpc>
                <a:spcPct val="115000"/>
              </a:lnSpc>
              <a:spcAft>
                <a:spcPts val="1000"/>
              </a:spcAft>
              <a:buNone/>
            </a:pPr>
            <a:r>
              <a:rPr lang="tr-TR" sz="7400" dirty="0">
                <a:latin typeface="+mj-lt"/>
                <a:ea typeface="Calibri"/>
                <a:cs typeface="Times New Roman"/>
              </a:rPr>
              <a:t> </a:t>
            </a:r>
            <a:r>
              <a:rPr lang="tr-TR" sz="7400" dirty="0" smtClean="0">
                <a:latin typeface="+mj-lt"/>
                <a:ea typeface="Calibri"/>
                <a:cs typeface="Times New Roman"/>
              </a:rPr>
              <a:t>      - Quelles </a:t>
            </a:r>
            <a:r>
              <a:rPr lang="tr-TR" sz="7400" dirty="0">
                <a:latin typeface="+mj-lt"/>
                <a:ea typeface="Calibri"/>
                <a:cs typeface="Times New Roman"/>
              </a:rPr>
              <a:t>pourraient être les modalités d'organisation d'une marque collective </a:t>
            </a:r>
            <a:r>
              <a:rPr lang="tr-TR" sz="7400" dirty="0" smtClean="0">
                <a:latin typeface="+mj-lt"/>
                <a:ea typeface="Calibri"/>
                <a:cs typeface="Times New Roman"/>
              </a:rPr>
              <a:t>      </a:t>
            </a:r>
            <a:r>
              <a:rPr lang="fr-FR" sz="7400" dirty="0" smtClean="0">
                <a:latin typeface="+mj-lt"/>
                <a:ea typeface="Calibri"/>
                <a:cs typeface="Times New Roman"/>
              </a:rPr>
              <a:t>   </a:t>
            </a:r>
            <a:r>
              <a:rPr lang="tr-TR" sz="7400" dirty="0" smtClean="0">
                <a:latin typeface="+mj-lt"/>
                <a:ea typeface="Calibri"/>
                <a:cs typeface="Times New Roman"/>
              </a:rPr>
              <a:t>méditerranéenne</a:t>
            </a:r>
            <a:r>
              <a:rPr lang="tr-TR" sz="7400" dirty="0">
                <a:latin typeface="+mj-lt"/>
                <a:ea typeface="Calibri"/>
                <a:cs typeface="Times New Roman"/>
              </a:rPr>
              <a:t>?  </a:t>
            </a:r>
          </a:p>
          <a:p>
            <a:pPr marL="0" lvl="0" indent="0">
              <a:lnSpc>
                <a:spcPct val="115000"/>
              </a:lnSpc>
              <a:spcAft>
                <a:spcPts val="1000"/>
              </a:spcAft>
              <a:buClr>
                <a:srgbClr val="F0A22E"/>
              </a:buClr>
              <a:buNone/>
            </a:pPr>
            <a:r>
              <a:rPr lang="tr-TR" sz="7400" dirty="0" smtClean="0">
                <a:latin typeface="+mj-lt"/>
                <a:ea typeface="Calibri"/>
                <a:cs typeface="Times New Roman"/>
              </a:rPr>
              <a:t>       - Quel </a:t>
            </a:r>
            <a:r>
              <a:rPr lang="tr-TR" sz="7400" dirty="0">
                <a:latin typeface="+mj-lt"/>
                <a:ea typeface="Calibri"/>
                <a:cs typeface="Times New Roman"/>
              </a:rPr>
              <a:t>type d'institution porteuse du label, </a:t>
            </a:r>
            <a:r>
              <a:rPr lang="tr-TR" sz="7400" dirty="0" smtClean="0">
                <a:latin typeface="+mj-lt"/>
                <a:ea typeface="Calibri"/>
                <a:cs typeface="Times New Roman"/>
              </a:rPr>
              <a:t> quelles  </a:t>
            </a:r>
            <a:r>
              <a:rPr lang="tr-TR" sz="7400" dirty="0">
                <a:latin typeface="+mj-lt"/>
                <a:ea typeface="Calibri"/>
                <a:cs typeface="Times New Roman"/>
              </a:rPr>
              <a:t>modalités de contrôle et de certification</a:t>
            </a:r>
            <a:r>
              <a:rPr lang="tr-TR" sz="7400" dirty="0" smtClean="0">
                <a:latin typeface="+mj-lt"/>
                <a:ea typeface="Calibri"/>
                <a:cs typeface="Times New Roman"/>
              </a:rPr>
              <a:t>,</a:t>
            </a:r>
            <a:r>
              <a:rPr lang="tr-TR" sz="7600" dirty="0">
                <a:solidFill>
                  <a:srgbClr val="4E3B30"/>
                </a:solidFill>
                <a:latin typeface="Franklin Gothic Medium"/>
                <a:ea typeface="Calibri"/>
                <a:cs typeface="Times New Roman"/>
              </a:rPr>
              <a:t> </a:t>
            </a:r>
            <a:r>
              <a:rPr lang="tr-TR" sz="7600" dirty="0" smtClean="0">
                <a:solidFill>
                  <a:srgbClr val="4E3B30"/>
                </a:solidFill>
                <a:latin typeface="Franklin Gothic Medium"/>
                <a:ea typeface="Calibri"/>
                <a:cs typeface="Times New Roman"/>
              </a:rPr>
              <a:t>quel  </a:t>
            </a:r>
            <a:r>
              <a:rPr lang="tr-TR" sz="7600" dirty="0">
                <a:solidFill>
                  <a:srgbClr val="4E3B30"/>
                </a:solidFill>
                <a:latin typeface="Franklin Gothic Medium"/>
                <a:ea typeface="Calibri"/>
                <a:cs typeface="Times New Roman"/>
              </a:rPr>
              <a:t>dispositif d'évaluation et de </a:t>
            </a:r>
            <a:r>
              <a:rPr lang="tr-TR" sz="7600" dirty="0" smtClean="0">
                <a:solidFill>
                  <a:srgbClr val="4E3B30"/>
                </a:solidFill>
                <a:latin typeface="Franklin Gothic Medium"/>
                <a:ea typeface="Calibri"/>
                <a:cs typeface="Times New Roman"/>
              </a:rPr>
              <a:t>suivi ? </a:t>
            </a:r>
            <a:endParaRPr lang="tr-TR" sz="7600" dirty="0">
              <a:solidFill>
                <a:srgbClr val="4E3B30"/>
              </a:solidFill>
              <a:latin typeface="Franklin Gothic Medium"/>
              <a:ea typeface="Calibri"/>
              <a:cs typeface="Times New Roman"/>
            </a:endParaRPr>
          </a:p>
          <a:p>
            <a:pPr marL="0" indent="0">
              <a:lnSpc>
                <a:spcPct val="115000"/>
              </a:lnSpc>
              <a:spcAft>
                <a:spcPts val="1000"/>
              </a:spcAft>
              <a:buNone/>
            </a:pPr>
            <a:r>
              <a:rPr lang="tr-TR" sz="7400" dirty="0" smtClean="0">
                <a:latin typeface="+mj-lt"/>
                <a:ea typeface="Calibri"/>
                <a:cs typeface="Times New Roman"/>
              </a:rPr>
              <a:t> </a:t>
            </a:r>
            <a:r>
              <a:rPr lang="tr-TR" sz="7400" dirty="0">
                <a:latin typeface="+mj-lt"/>
                <a:ea typeface="Calibri"/>
                <a:cs typeface="Times New Roman"/>
              </a:rPr>
              <a:t> </a:t>
            </a:r>
            <a:r>
              <a:rPr lang="tr-TR" sz="7400" dirty="0" smtClean="0">
                <a:latin typeface="+mj-lt"/>
                <a:ea typeface="Calibri"/>
                <a:cs typeface="Times New Roman"/>
              </a:rPr>
              <a:t>     - Quel  </a:t>
            </a:r>
            <a:r>
              <a:rPr lang="tr-TR" sz="7400" dirty="0">
                <a:latin typeface="+mj-lt"/>
                <a:ea typeface="Calibri"/>
                <a:cs typeface="Times New Roman"/>
              </a:rPr>
              <a:t>contenu en termes de cahier des </a:t>
            </a:r>
            <a:r>
              <a:rPr lang="tr-TR" sz="7400" dirty="0" smtClean="0">
                <a:latin typeface="+mj-lt"/>
                <a:ea typeface="Calibri"/>
                <a:cs typeface="Times New Roman"/>
              </a:rPr>
              <a:t>charges</a:t>
            </a:r>
            <a:r>
              <a:rPr lang="fr-FR" sz="7400" dirty="0" smtClean="0">
                <a:latin typeface="+mj-lt"/>
                <a:ea typeface="Calibri"/>
                <a:cs typeface="Times New Roman"/>
              </a:rPr>
              <a:t> </a:t>
            </a:r>
            <a:r>
              <a:rPr lang="tr-TR" sz="7400" dirty="0" smtClean="0">
                <a:latin typeface="+mj-lt"/>
                <a:ea typeface="Calibri"/>
                <a:cs typeface="Times New Roman"/>
              </a:rPr>
              <a:t>? </a:t>
            </a:r>
          </a:p>
          <a:p>
            <a:pPr marL="0" indent="0">
              <a:lnSpc>
                <a:spcPct val="115000"/>
              </a:lnSpc>
              <a:spcAft>
                <a:spcPts val="1000"/>
              </a:spcAft>
              <a:buNone/>
            </a:pPr>
            <a:r>
              <a:rPr lang="tr-TR" sz="7400" dirty="0">
                <a:latin typeface="+mj-lt"/>
                <a:ea typeface="Calibri"/>
                <a:cs typeface="Times New Roman"/>
              </a:rPr>
              <a:t> </a:t>
            </a:r>
            <a:r>
              <a:rPr lang="tr-TR" sz="7400" dirty="0" smtClean="0">
                <a:latin typeface="+mj-lt"/>
                <a:ea typeface="Calibri"/>
                <a:cs typeface="Times New Roman"/>
              </a:rPr>
              <a:t>      - </a:t>
            </a:r>
            <a:r>
              <a:rPr lang="tr-TR" sz="7600" dirty="0" smtClean="0">
                <a:solidFill>
                  <a:srgbClr val="4E3B30"/>
                </a:solidFill>
                <a:latin typeface="Franklin Gothic Medium"/>
                <a:ea typeface="Calibri"/>
                <a:cs typeface="Times New Roman"/>
              </a:rPr>
              <a:t>Quel</a:t>
            </a:r>
            <a:r>
              <a:rPr lang="tr-TR" sz="7400" dirty="0" smtClean="0">
                <a:latin typeface="+mj-lt"/>
                <a:ea typeface="Calibri"/>
                <a:cs typeface="Times New Roman"/>
              </a:rPr>
              <a:t> </a:t>
            </a:r>
            <a:r>
              <a:rPr lang="tr-TR" sz="7400" dirty="0">
                <a:latin typeface="+mj-lt"/>
                <a:ea typeface="Calibri"/>
                <a:cs typeface="Times New Roman"/>
              </a:rPr>
              <a:t>type de produits </a:t>
            </a:r>
            <a:r>
              <a:rPr lang="tr-TR" sz="7400" dirty="0" smtClean="0">
                <a:latin typeface="+mj-lt"/>
                <a:ea typeface="Calibri"/>
                <a:cs typeface="Times New Roman"/>
              </a:rPr>
              <a:t>labellisés, </a:t>
            </a:r>
            <a:r>
              <a:rPr lang="tr-TR" sz="7600" dirty="0" smtClean="0">
                <a:solidFill>
                  <a:srgbClr val="4E3B30"/>
                </a:solidFill>
                <a:latin typeface="Franklin Gothic Medium"/>
                <a:ea typeface="Calibri"/>
                <a:cs typeface="Times New Roman"/>
              </a:rPr>
              <a:t>quelles </a:t>
            </a:r>
            <a:r>
              <a:rPr lang="tr-TR" sz="7400" dirty="0" smtClean="0">
                <a:latin typeface="+mj-lt"/>
                <a:ea typeface="Calibri"/>
                <a:cs typeface="Times New Roman"/>
              </a:rPr>
              <a:t>limites géographiques</a:t>
            </a:r>
            <a:r>
              <a:rPr lang="tr-TR" sz="7400" dirty="0">
                <a:latin typeface="+mj-lt"/>
                <a:ea typeface="Calibri"/>
                <a:cs typeface="Times New Roman"/>
              </a:rPr>
              <a:t> </a:t>
            </a:r>
            <a:r>
              <a:rPr lang="fr-FR" sz="7400" dirty="0" smtClean="0">
                <a:latin typeface="+mj-lt"/>
                <a:ea typeface="Calibri"/>
                <a:cs typeface="Times New Roman"/>
              </a:rPr>
              <a:t>pour le</a:t>
            </a:r>
            <a:r>
              <a:rPr lang="tr-TR" sz="7400" dirty="0" smtClean="0">
                <a:latin typeface="+mj-lt"/>
                <a:ea typeface="Calibri"/>
                <a:cs typeface="Times New Roman"/>
              </a:rPr>
              <a:t> bassin</a:t>
            </a:r>
            <a:r>
              <a:rPr lang="fr-FR" sz="7400" dirty="0" smtClean="0">
                <a:latin typeface="+mj-lt"/>
                <a:ea typeface="Calibri"/>
                <a:cs typeface="Times New Roman"/>
              </a:rPr>
              <a:t> méditerranéen </a:t>
            </a:r>
            <a:r>
              <a:rPr lang="tr-TR" sz="7400" dirty="0" smtClean="0">
                <a:latin typeface="+mj-lt"/>
                <a:ea typeface="Calibri"/>
                <a:cs typeface="Times New Roman"/>
              </a:rPr>
              <a:t>? </a:t>
            </a:r>
          </a:p>
          <a:p>
            <a:pPr marL="0" indent="0">
              <a:lnSpc>
                <a:spcPct val="115000"/>
              </a:lnSpc>
              <a:spcAft>
                <a:spcPts val="1000"/>
              </a:spcAft>
              <a:buNone/>
            </a:pPr>
            <a:r>
              <a:rPr lang="tr-TR" sz="7400" dirty="0" smtClean="0">
                <a:latin typeface="+mj-lt"/>
                <a:ea typeface="Calibri"/>
                <a:cs typeface="Times New Roman"/>
              </a:rPr>
              <a:t>L'enjeu </a:t>
            </a:r>
            <a:r>
              <a:rPr lang="tr-TR" sz="7400" dirty="0">
                <a:latin typeface="+mj-lt"/>
                <a:ea typeface="Calibri"/>
                <a:cs typeface="Times New Roman"/>
              </a:rPr>
              <a:t>mérite notre engagement à tous et sûrement  </a:t>
            </a:r>
            <a:r>
              <a:rPr lang="tr-TR" sz="7400" dirty="0" smtClean="0">
                <a:latin typeface="+mj-lt"/>
                <a:ea typeface="Calibri"/>
                <a:cs typeface="Times New Roman"/>
              </a:rPr>
              <a:t>de </a:t>
            </a:r>
            <a:r>
              <a:rPr lang="tr-TR" sz="7400" dirty="0">
                <a:latin typeface="+mj-lt"/>
                <a:ea typeface="Calibri"/>
                <a:cs typeface="Times New Roman"/>
              </a:rPr>
              <a:t>nouveaux   cycles  de conférences et ateliers internationaux sur l’agriculture </a:t>
            </a:r>
            <a:r>
              <a:rPr lang="tr-TR" sz="7400" dirty="0" smtClean="0">
                <a:latin typeface="+mj-lt"/>
                <a:ea typeface="Calibri"/>
                <a:cs typeface="Times New Roman"/>
              </a:rPr>
              <a:t>euro-méditerranéenne.</a:t>
            </a:r>
            <a:endParaRPr lang="tr-TR" sz="7400" dirty="0">
              <a:latin typeface="+mj-lt"/>
              <a:ea typeface="Calibri"/>
              <a:cs typeface="Times New Roman"/>
            </a:endParaRPr>
          </a:p>
          <a:p>
            <a:pPr>
              <a:lnSpc>
                <a:spcPct val="115000"/>
              </a:lnSpc>
              <a:spcAft>
                <a:spcPts val="1000"/>
              </a:spcAft>
            </a:pPr>
            <a:r>
              <a:rPr lang="tr-TR" sz="7400" dirty="0">
                <a:latin typeface="+mj-lt"/>
                <a:ea typeface="Calibri"/>
                <a:cs typeface="Times New Roman"/>
              </a:rPr>
              <a:t> </a:t>
            </a:r>
          </a:p>
          <a:p>
            <a:pPr>
              <a:lnSpc>
                <a:spcPct val="115000"/>
              </a:lnSpc>
              <a:spcAft>
                <a:spcPts val="1000"/>
              </a:spcAft>
            </a:pPr>
            <a:r>
              <a:rPr lang="tr-TR" sz="3600" dirty="0">
                <a:latin typeface="Calibri"/>
                <a:ea typeface="Calibri"/>
                <a:cs typeface="Times New Roman"/>
              </a:rPr>
              <a:t> </a:t>
            </a:r>
            <a:endParaRPr lang="tr-TR" sz="2400" dirty="0">
              <a:effectLst/>
              <a:latin typeface="Calibri"/>
              <a:ea typeface="Calibri"/>
              <a:cs typeface="Times New Roman"/>
            </a:endParaRPr>
          </a:p>
        </p:txBody>
      </p:sp>
    </p:spTree>
    <p:extLst>
      <p:ext uri="{BB962C8B-B14F-4D97-AF65-F5344CB8AC3E}">
        <p14:creationId xmlns:p14="http://schemas.microsoft.com/office/powerpoint/2010/main" xmlns="" val="131732402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260648"/>
            <a:ext cx="8686800" cy="838200"/>
          </a:xfrm>
        </p:spPr>
        <p:txBody>
          <a:bodyPr/>
          <a:lstStyle/>
          <a:p>
            <a:pPr algn="ctr"/>
            <a:r>
              <a:rPr lang="tr-TR" b="1" dirty="0" smtClean="0">
                <a:solidFill>
                  <a:srgbClr val="0070C0"/>
                </a:solidFill>
              </a:rPr>
              <a:t>Merci de votre attention</a:t>
            </a:r>
            <a:endParaRPr lang="tr-TR" b="1" dirty="0">
              <a:solidFill>
                <a:srgbClr val="0070C0"/>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00" y="1431537"/>
            <a:ext cx="2735263"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22992" r="25681"/>
          <a:stretch>
            <a:fillRect/>
          </a:stretch>
        </p:blipFill>
        <p:spPr bwMode="auto">
          <a:xfrm>
            <a:off x="6316239" y="1440868"/>
            <a:ext cx="2771775"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l="14992" r="2998"/>
          <a:stretch>
            <a:fillRect/>
          </a:stretch>
        </p:blipFill>
        <p:spPr bwMode="auto">
          <a:xfrm>
            <a:off x="83979" y="1431537"/>
            <a:ext cx="3348038"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25091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476672"/>
            <a:ext cx="8884096" cy="576064"/>
          </a:xfrm>
        </p:spPr>
        <p:txBody>
          <a:bodyPr>
            <a:normAutofit/>
          </a:bodyPr>
          <a:lstStyle/>
          <a:p>
            <a:pPr algn="ctr"/>
            <a:r>
              <a:rPr lang="tr-TR" sz="2000" b="1" dirty="0" err="1" smtClean="0"/>
              <a:t>sources</a:t>
            </a:r>
            <a:endParaRPr lang="tr-TR" sz="2000" b="1" dirty="0"/>
          </a:p>
        </p:txBody>
      </p:sp>
      <p:sp>
        <p:nvSpPr>
          <p:cNvPr id="3" name="İçerik Yer Tutucusu 2"/>
          <p:cNvSpPr>
            <a:spLocks noGrp="1"/>
          </p:cNvSpPr>
          <p:nvPr>
            <p:ph idx="1"/>
          </p:nvPr>
        </p:nvSpPr>
        <p:spPr>
          <a:xfrm>
            <a:off x="304800" y="1412776"/>
            <a:ext cx="8686800" cy="5256584"/>
          </a:xfrm>
        </p:spPr>
        <p:txBody>
          <a:bodyPr>
            <a:normAutofit fontScale="25000" lnSpcReduction="20000"/>
          </a:bodyPr>
          <a:lstStyle/>
          <a:p>
            <a:pPr>
              <a:lnSpc>
                <a:spcPct val="115000"/>
              </a:lnSpc>
              <a:spcAft>
                <a:spcPts val="1000"/>
              </a:spcAft>
            </a:pPr>
            <a:r>
              <a:rPr lang="tr-TR" dirty="0" smtClean="0">
                <a:latin typeface="Calibri"/>
                <a:ea typeface="Calibri"/>
                <a:cs typeface="Times New Roman"/>
              </a:rPr>
              <a:t> :</a:t>
            </a:r>
            <a:endParaRPr lang="tr-TR" sz="2800" dirty="0">
              <a:latin typeface="Calibri"/>
              <a:ea typeface="Calibri"/>
              <a:cs typeface="Times New Roman"/>
            </a:endParaRPr>
          </a:p>
          <a:p>
            <a:pPr>
              <a:lnSpc>
                <a:spcPct val="115000"/>
              </a:lnSpc>
              <a:spcAft>
                <a:spcPts val="0"/>
              </a:spcAft>
            </a:pPr>
            <a:r>
              <a:rPr lang="fr-FR" sz="8000" dirty="0">
                <a:latin typeface="Calibri"/>
                <a:ea typeface="Times New Roman"/>
                <a:cs typeface="Times New Roman"/>
              </a:rPr>
              <a:t>-</a:t>
            </a:r>
            <a:r>
              <a:rPr lang="fr-FR" sz="8000" b="1" dirty="0">
                <a:latin typeface="Calibri"/>
                <a:ea typeface="Times New Roman"/>
                <a:cs typeface="Times New Roman"/>
              </a:rPr>
              <a:t>Gouvernance des chaines de valeur, produits de terroir agroalimentaires et </a:t>
            </a:r>
            <a:r>
              <a:rPr lang="fr-FR" sz="8000" b="1" dirty="0" err="1">
                <a:latin typeface="Calibri"/>
                <a:ea typeface="Times New Roman"/>
                <a:cs typeface="Times New Roman"/>
              </a:rPr>
              <a:t>indicationsgéographiques</a:t>
            </a:r>
            <a:r>
              <a:rPr lang="fr-FR" sz="8000" b="1" dirty="0">
                <a:latin typeface="Calibri"/>
                <a:ea typeface="Times New Roman"/>
                <a:cs typeface="Times New Roman"/>
              </a:rPr>
              <a:t> en Turquie et les autres pays méditerranéens</a:t>
            </a:r>
            <a:r>
              <a:rPr lang="fr-FR" sz="8000" dirty="0">
                <a:latin typeface="Calibri"/>
                <a:ea typeface="Times New Roman"/>
                <a:cs typeface="Times New Roman"/>
              </a:rPr>
              <a:t> </a:t>
            </a:r>
            <a:r>
              <a:rPr lang="fr-FR" sz="8000" dirty="0" err="1" smtClean="0">
                <a:latin typeface="Calibri"/>
                <a:ea typeface="Times New Roman"/>
                <a:cs typeface="Times New Roman"/>
              </a:rPr>
              <a:t>Ed.Y</a:t>
            </a:r>
            <a:r>
              <a:rPr lang="tr-TR" sz="8000" dirty="0" smtClean="0">
                <a:latin typeface="Calibri"/>
                <a:ea typeface="Times New Roman"/>
                <a:cs typeface="Times New Roman"/>
              </a:rPr>
              <a:t>a</a:t>
            </a:r>
            <a:r>
              <a:rPr lang="fr-FR" sz="8000" dirty="0" err="1" smtClean="0">
                <a:latin typeface="Calibri"/>
                <a:ea typeface="Times New Roman"/>
                <a:cs typeface="Times New Roman"/>
              </a:rPr>
              <a:t>vuz</a:t>
            </a:r>
            <a:r>
              <a:rPr lang="fr-FR" sz="8000" dirty="0" smtClean="0">
                <a:latin typeface="Calibri"/>
                <a:ea typeface="Times New Roman"/>
                <a:cs typeface="Times New Roman"/>
              </a:rPr>
              <a:t> </a:t>
            </a:r>
            <a:r>
              <a:rPr lang="fr-FR" sz="8000" dirty="0">
                <a:latin typeface="Calibri"/>
                <a:ea typeface="Times New Roman"/>
                <a:cs typeface="Times New Roman"/>
              </a:rPr>
              <a:t>TEKELİOĞLU, Selma </a:t>
            </a:r>
            <a:r>
              <a:rPr lang="fr-FR" sz="8000" dirty="0" err="1">
                <a:latin typeface="Calibri"/>
                <a:ea typeface="Times New Roman"/>
                <a:cs typeface="Times New Roman"/>
              </a:rPr>
              <a:t>Tozanlı</a:t>
            </a:r>
            <a:r>
              <a:rPr lang="fr-FR" sz="8000" dirty="0">
                <a:latin typeface="Calibri"/>
                <a:ea typeface="Times New Roman"/>
                <a:cs typeface="Times New Roman"/>
              </a:rPr>
              <a:t> et Selim </a:t>
            </a:r>
            <a:r>
              <a:rPr lang="fr-FR" sz="8000" dirty="0" err="1">
                <a:latin typeface="Calibri"/>
                <a:ea typeface="Times New Roman"/>
                <a:cs typeface="Times New Roman"/>
              </a:rPr>
              <a:t>Çağatay</a:t>
            </a:r>
            <a:endParaRPr lang="tr-TR" sz="8000" dirty="0">
              <a:latin typeface="Calibri"/>
              <a:ea typeface="Calibri"/>
              <a:cs typeface="Times New Roman"/>
            </a:endParaRPr>
          </a:p>
          <a:p>
            <a:pPr marL="0" indent="0">
              <a:lnSpc>
                <a:spcPct val="115000"/>
              </a:lnSpc>
              <a:spcAft>
                <a:spcPts val="0"/>
              </a:spcAft>
              <a:buNone/>
            </a:pPr>
            <a:r>
              <a:rPr lang="tr-TR" sz="8000" dirty="0" smtClean="0">
                <a:latin typeface="Calibri"/>
                <a:ea typeface="Times New Roman"/>
                <a:cs typeface="Times New Roman"/>
              </a:rPr>
              <a:t>      </a:t>
            </a:r>
            <a:r>
              <a:rPr lang="fr-FR" sz="8000" dirty="0" smtClean="0">
                <a:latin typeface="Calibri"/>
                <a:ea typeface="Times New Roman"/>
                <a:cs typeface="Times New Roman"/>
              </a:rPr>
              <a:t>CREM  </a:t>
            </a:r>
            <a:r>
              <a:rPr lang="fr-FR" sz="8000" dirty="0">
                <a:latin typeface="Calibri"/>
                <a:ea typeface="Times New Roman"/>
                <a:cs typeface="Times New Roman"/>
              </a:rPr>
              <a:t>Université  </a:t>
            </a:r>
            <a:r>
              <a:rPr lang="fr-FR" sz="8000" dirty="0" err="1">
                <a:latin typeface="Calibri"/>
                <a:ea typeface="Times New Roman"/>
                <a:cs typeface="Times New Roman"/>
              </a:rPr>
              <a:t>Akdeniz</a:t>
            </a:r>
            <a:r>
              <a:rPr lang="fr-FR" sz="8000" dirty="0">
                <a:latin typeface="Calibri"/>
                <a:ea typeface="Times New Roman"/>
                <a:cs typeface="Times New Roman"/>
              </a:rPr>
              <a:t> ,mars 2013 ,Antalya/Turquie</a:t>
            </a:r>
            <a:endParaRPr lang="tr-TR" sz="8000" dirty="0">
              <a:latin typeface="Calibri"/>
              <a:ea typeface="Calibri"/>
              <a:cs typeface="Times New Roman"/>
            </a:endParaRPr>
          </a:p>
          <a:p>
            <a:pPr marL="0" indent="0">
              <a:lnSpc>
                <a:spcPct val="115000"/>
              </a:lnSpc>
              <a:spcAft>
                <a:spcPts val="0"/>
              </a:spcAft>
              <a:buNone/>
            </a:pPr>
            <a:r>
              <a:rPr lang="fr-FR" sz="8000" dirty="0">
                <a:latin typeface="Calibri"/>
                <a:ea typeface="Times New Roman"/>
                <a:cs typeface="Times New Roman"/>
              </a:rPr>
              <a:t> </a:t>
            </a:r>
            <a:endParaRPr lang="tr-TR" sz="8000" dirty="0">
              <a:latin typeface="Calibri"/>
              <a:ea typeface="Calibri"/>
              <a:cs typeface="Times New Roman"/>
            </a:endParaRPr>
          </a:p>
          <a:p>
            <a:pPr>
              <a:lnSpc>
                <a:spcPct val="115000"/>
              </a:lnSpc>
              <a:spcAft>
                <a:spcPts val="0"/>
              </a:spcAft>
            </a:pPr>
            <a:r>
              <a:rPr lang="fr-FR" sz="8000" dirty="0">
                <a:latin typeface="Calibri"/>
                <a:ea typeface="Times New Roman"/>
                <a:cs typeface="Times New Roman"/>
              </a:rPr>
              <a:t>-RASTOIN Jean-Louis  « Créer un label Méditerranéen » in </a:t>
            </a:r>
            <a:r>
              <a:rPr lang="fr-FR" sz="8000" b="1" dirty="0">
                <a:latin typeface="Calibri"/>
                <a:ea typeface="Times New Roman"/>
                <a:cs typeface="Times New Roman"/>
              </a:rPr>
              <a:t>Les produits de terroir, les Indications </a:t>
            </a:r>
            <a:r>
              <a:rPr lang="fr-FR" sz="8000" b="1" dirty="0" err="1">
                <a:latin typeface="Calibri"/>
                <a:ea typeface="Times New Roman"/>
                <a:cs typeface="Times New Roman"/>
              </a:rPr>
              <a:t>Geographiques</a:t>
            </a:r>
            <a:r>
              <a:rPr lang="fr-FR" sz="8000" b="1" dirty="0">
                <a:latin typeface="Calibri"/>
                <a:ea typeface="Times New Roman"/>
                <a:cs typeface="Times New Roman"/>
              </a:rPr>
              <a:t> et le développement local durables des pays </a:t>
            </a:r>
            <a:r>
              <a:rPr lang="fr-FR" sz="8000" b="1" dirty="0" err="1">
                <a:latin typeface="Calibri"/>
                <a:ea typeface="Times New Roman"/>
                <a:cs typeface="Times New Roman"/>
              </a:rPr>
              <a:t>méditerraneens</a:t>
            </a:r>
            <a:r>
              <a:rPr lang="fr-FR" sz="8000" dirty="0">
                <a:latin typeface="Calibri"/>
                <a:ea typeface="Times New Roman"/>
                <a:cs typeface="Times New Roman"/>
              </a:rPr>
              <a:t>, </a:t>
            </a:r>
            <a:r>
              <a:rPr lang="fr-FR" sz="8000" dirty="0" err="1">
                <a:latin typeface="Calibri"/>
                <a:ea typeface="Times New Roman"/>
                <a:cs typeface="Times New Roman"/>
              </a:rPr>
              <a:t>Ed,Yavuz</a:t>
            </a:r>
            <a:r>
              <a:rPr lang="fr-FR" sz="8000" dirty="0">
                <a:latin typeface="Calibri"/>
                <a:ea typeface="Times New Roman"/>
                <a:cs typeface="Times New Roman"/>
              </a:rPr>
              <a:t> TEKELİOGLU, Helene </a:t>
            </a:r>
            <a:r>
              <a:rPr lang="tr-TR" sz="8000" dirty="0" smtClean="0">
                <a:latin typeface="Calibri"/>
                <a:ea typeface="Times New Roman"/>
                <a:cs typeface="Times New Roman"/>
              </a:rPr>
              <a:t>I</a:t>
            </a:r>
            <a:r>
              <a:rPr lang="fr-FR" sz="8000" dirty="0" smtClean="0">
                <a:latin typeface="Calibri"/>
                <a:ea typeface="Times New Roman"/>
                <a:cs typeface="Times New Roman"/>
              </a:rPr>
              <a:t>LBERT </a:t>
            </a:r>
            <a:r>
              <a:rPr lang="fr-FR" sz="8000" dirty="0">
                <a:latin typeface="Calibri"/>
                <a:ea typeface="Times New Roman"/>
                <a:cs typeface="Times New Roman"/>
              </a:rPr>
              <a:t>et Selma </a:t>
            </a:r>
            <a:r>
              <a:rPr lang="fr-FR" sz="8000" dirty="0" err="1">
                <a:latin typeface="Calibri"/>
                <a:ea typeface="Times New Roman"/>
                <a:cs typeface="Times New Roman"/>
              </a:rPr>
              <a:t>TOZANLI,Options</a:t>
            </a:r>
            <a:r>
              <a:rPr lang="fr-FR" sz="8000" dirty="0">
                <a:latin typeface="Calibri"/>
                <a:ea typeface="Times New Roman"/>
                <a:cs typeface="Times New Roman"/>
              </a:rPr>
              <a:t> </a:t>
            </a:r>
            <a:r>
              <a:rPr lang="fr-FR" sz="8000" dirty="0" err="1">
                <a:latin typeface="Calibri"/>
                <a:ea typeface="Times New Roman"/>
                <a:cs typeface="Times New Roman"/>
              </a:rPr>
              <a:t>méditerranéennes,Serie</a:t>
            </a:r>
            <a:r>
              <a:rPr lang="fr-FR" sz="8000" dirty="0">
                <a:latin typeface="Calibri"/>
                <a:ea typeface="Times New Roman"/>
                <a:cs typeface="Times New Roman"/>
              </a:rPr>
              <a:t> </a:t>
            </a:r>
            <a:r>
              <a:rPr lang="fr-FR" sz="8000" dirty="0" err="1">
                <a:latin typeface="Calibri"/>
                <a:ea typeface="Times New Roman"/>
                <a:cs typeface="Times New Roman"/>
              </a:rPr>
              <a:t>A,Numéro</a:t>
            </a:r>
            <a:r>
              <a:rPr lang="fr-FR" sz="8000" dirty="0">
                <a:latin typeface="Calibri"/>
                <a:ea typeface="Times New Roman"/>
                <a:cs typeface="Times New Roman"/>
              </a:rPr>
              <a:t> </a:t>
            </a:r>
            <a:r>
              <a:rPr lang="fr-FR" sz="8000" dirty="0" smtClean="0">
                <a:latin typeface="Calibri"/>
                <a:ea typeface="Times New Roman"/>
                <a:cs typeface="Times New Roman"/>
              </a:rPr>
              <a:t>89.CIHEAM/IAMM,</a:t>
            </a:r>
            <a:r>
              <a:rPr lang="tr-TR" sz="8000" dirty="0" smtClean="0">
                <a:latin typeface="Calibri"/>
                <a:ea typeface="Times New Roman"/>
                <a:cs typeface="Times New Roman"/>
              </a:rPr>
              <a:t>Montpellier ,</a:t>
            </a:r>
            <a:r>
              <a:rPr lang="fr-FR" sz="8000" dirty="0" smtClean="0">
                <a:latin typeface="Calibri"/>
                <a:ea typeface="Times New Roman"/>
                <a:cs typeface="Times New Roman"/>
              </a:rPr>
              <a:t>2009</a:t>
            </a:r>
            <a:endParaRPr lang="tr-TR" sz="8000" dirty="0" smtClean="0">
              <a:latin typeface="Calibri"/>
              <a:ea typeface="Times New Roman"/>
              <a:cs typeface="Times New Roman"/>
            </a:endParaRPr>
          </a:p>
          <a:p>
            <a:pPr marL="0" indent="0">
              <a:lnSpc>
                <a:spcPct val="115000"/>
              </a:lnSpc>
              <a:spcAft>
                <a:spcPts val="0"/>
              </a:spcAft>
              <a:buNone/>
            </a:pPr>
            <a:r>
              <a:rPr lang="fr-FR" sz="8000" dirty="0">
                <a:latin typeface="Calibri"/>
                <a:ea typeface="Times New Roman"/>
                <a:cs typeface="Times New Roman"/>
              </a:rPr>
              <a:t> </a:t>
            </a:r>
            <a:endParaRPr lang="tr-TR" sz="8000" dirty="0">
              <a:latin typeface="Calibri"/>
              <a:ea typeface="Calibri"/>
              <a:cs typeface="Times New Roman"/>
            </a:endParaRPr>
          </a:p>
          <a:p>
            <a:pPr>
              <a:lnSpc>
                <a:spcPct val="115000"/>
              </a:lnSpc>
              <a:spcAft>
                <a:spcPts val="1000"/>
              </a:spcAft>
            </a:pPr>
            <a:r>
              <a:rPr lang="tr-TR" sz="8000" dirty="0">
                <a:latin typeface="Calibri"/>
                <a:ea typeface="Calibri"/>
                <a:cs typeface="Times New Roman"/>
              </a:rPr>
              <a:t>-</a:t>
            </a:r>
            <a:r>
              <a:rPr lang="tr-TR" sz="8000" dirty="0" err="1">
                <a:latin typeface="Calibri"/>
                <a:ea typeface="Calibri"/>
                <a:cs typeface="Times New Roman"/>
              </a:rPr>
              <a:t>Novagrimed</a:t>
            </a:r>
            <a:r>
              <a:rPr lang="tr-TR" sz="8000" dirty="0">
                <a:latin typeface="Calibri"/>
                <a:ea typeface="Calibri"/>
                <a:cs typeface="Times New Roman"/>
              </a:rPr>
              <a:t> </a:t>
            </a:r>
            <a:r>
              <a:rPr lang="tr-TR" sz="8000" dirty="0" err="1">
                <a:latin typeface="Calibri"/>
                <a:ea typeface="Calibri"/>
                <a:cs typeface="Times New Roman"/>
              </a:rPr>
              <a:t>Label</a:t>
            </a:r>
            <a:r>
              <a:rPr lang="tr-TR" sz="8000" dirty="0">
                <a:latin typeface="Calibri"/>
                <a:ea typeface="Calibri"/>
                <a:cs typeface="Times New Roman"/>
              </a:rPr>
              <a:t> </a:t>
            </a:r>
            <a:r>
              <a:rPr lang="tr-TR" sz="8000" dirty="0" err="1">
                <a:latin typeface="Calibri"/>
                <a:ea typeface="Calibri"/>
                <a:cs typeface="Times New Roman"/>
              </a:rPr>
              <a:t>Méditerranéen,Partenaire</a:t>
            </a:r>
            <a:r>
              <a:rPr lang="tr-TR" sz="8000" dirty="0">
                <a:latin typeface="Calibri"/>
                <a:ea typeface="Calibri"/>
                <a:cs typeface="Times New Roman"/>
              </a:rPr>
              <a:t> </a:t>
            </a:r>
            <a:r>
              <a:rPr lang="tr-TR" sz="8000" dirty="0" err="1">
                <a:latin typeface="Calibri"/>
                <a:ea typeface="Calibri"/>
                <a:cs typeface="Times New Roman"/>
              </a:rPr>
              <a:t>Pilote</a:t>
            </a:r>
            <a:r>
              <a:rPr lang="tr-TR" sz="8000" dirty="0">
                <a:latin typeface="Calibri"/>
                <a:ea typeface="Calibri"/>
                <a:cs typeface="Times New Roman"/>
              </a:rPr>
              <a:t> : </a:t>
            </a:r>
            <a:r>
              <a:rPr lang="tr-TR" sz="8000" dirty="0" err="1">
                <a:latin typeface="Calibri"/>
                <a:ea typeface="Calibri"/>
                <a:cs typeface="Times New Roman"/>
              </a:rPr>
              <a:t>Région</a:t>
            </a:r>
            <a:r>
              <a:rPr lang="tr-TR" sz="8000" dirty="0">
                <a:latin typeface="Calibri"/>
                <a:ea typeface="Calibri"/>
                <a:cs typeface="Times New Roman"/>
              </a:rPr>
              <a:t> </a:t>
            </a:r>
            <a:r>
              <a:rPr lang="tr-TR" sz="8000" dirty="0" err="1" smtClean="0">
                <a:latin typeface="Calibri"/>
                <a:ea typeface="Calibri"/>
                <a:cs typeface="Times New Roman"/>
              </a:rPr>
              <a:t>Pouilles</a:t>
            </a:r>
            <a:r>
              <a:rPr lang="tr-TR" sz="8000" dirty="0" smtClean="0">
                <a:latin typeface="Calibri"/>
                <a:ea typeface="Calibri"/>
                <a:cs typeface="Times New Roman"/>
              </a:rPr>
              <a:t> </a:t>
            </a:r>
            <a:r>
              <a:rPr lang="tr-TR" sz="8000" dirty="0">
                <a:latin typeface="Calibri"/>
                <a:ea typeface="Calibri"/>
                <a:cs typeface="Times New Roman"/>
              </a:rPr>
              <a:t> “</a:t>
            </a:r>
            <a:r>
              <a:rPr lang="tr-TR" sz="8000" b="1" dirty="0" err="1">
                <a:latin typeface="Calibri"/>
                <a:ea typeface="Calibri"/>
                <a:cs typeface="Times New Roman"/>
              </a:rPr>
              <a:t>spécification</a:t>
            </a:r>
            <a:r>
              <a:rPr lang="tr-TR" sz="8000" b="1" dirty="0">
                <a:latin typeface="Calibri"/>
                <a:ea typeface="Calibri"/>
                <a:cs typeface="Times New Roman"/>
              </a:rPr>
              <a:t> et </a:t>
            </a:r>
            <a:r>
              <a:rPr lang="tr-TR" sz="8000" b="1" dirty="0" err="1">
                <a:latin typeface="Calibri"/>
                <a:ea typeface="Calibri"/>
                <a:cs typeface="Times New Roman"/>
              </a:rPr>
              <a:t>valorisation</a:t>
            </a:r>
            <a:r>
              <a:rPr lang="tr-TR" sz="8000" b="1" dirty="0">
                <a:latin typeface="Calibri"/>
                <a:ea typeface="Calibri"/>
                <a:cs typeface="Times New Roman"/>
              </a:rPr>
              <a:t> de </a:t>
            </a:r>
            <a:r>
              <a:rPr lang="tr-TR" sz="8000" b="1" dirty="0" err="1">
                <a:latin typeface="Calibri"/>
                <a:ea typeface="Calibri"/>
                <a:cs typeface="Times New Roman"/>
              </a:rPr>
              <a:t>l'agriculture</a:t>
            </a:r>
            <a:r>
              <a:rPr lang="tr-TR" sz="8000" b="1" dirty="0">
                <a:latin typeface="Calibri"/>
                <a:ea typeface="Calibri"/>
                <a:cs typeface="Times New Roman"/>
              </a:rPr>
              <a:t> </a:t>
            </a:r>
            <a:r>
              <a:rPr lang="tr-TR" sz="8000" b="1" dirty="0" err="1">
                <a:latin typeface="Calibri"/>
                <a:ea typeface="Calibri"/>
                <a:cs typeface="Times New Roman"/>
              </a:rPr>
              <a:t>méditerranéenne</a:t>
            </a:r>
            <a:r>
              <a:rPr lang="tr-TR" sz="8000" dirty="0">
                <a:latin typeface="Calibri"/>
                <a:ea typeface="Calibri"/>
                <a:cs typeface="Times New Roman"/>
              </a:rPr>
              <a:t>”, </a:t>
            </a:r>
            <a:r>
              <a:rPr lang="tr-TR" sz="8000" dirty="0" err="1">
                <a:latin typeface="Calibri"/>
                <a:ea typeface="Calibri"/>
                <a:cs typeface="Times New Roman"/>
              </a:rPr>
              <a:t>Document</a:t>
            </a:r>
            <a:r>
              <a:rPr lang="tr-TR" sz="8000" dirty="0">
                <a:latin typeface="Calibri"/>
                <a:ea typeface="Calibri"/>
                <a:cs typeface="Times New Roman"/>
              </a:rPr>
              <a:t> </a:t>
            </a:r>
            <a:r>
              <a:rPr lang="tr-TR" sz="8000" dirty="0" smtClean="0">
                <a:latin typeface="Calibri"/>
                <a:ea typeface="Calibri"/>
                <a:cs typeface="Times New Roman"/>
              </a:rPr>
              <a:t>Final, novagrimed.eu/</a:t>
            </a:r>
            <a:r>
              <a:rPr lang="tr-TR" sz="8000" dirty="0" err="1" smtClean="0">
                <a:latin typeface="Calibri"/>
                <a:ea typeface="Calibri"/>
                <a:cs typeface="Times New Roman"/>
              </a:rPr>
              <a:t>actions</a:t>
            </a:r>
            <a:r>
              <a:rPr lang="tr-TR" sz="8000" dirty="0" smtClean="0">
                <a:latin typeface="Calibri"/>
                <a:ea typeface="Calibri"/>
                <a:cs typeface="Times New Roman"/>
              </a:rPr>
              <a:t>/label-méditerraneen.htm</a:t>
            </a:r>
            <a:endParaRPr lang="tr-TR" sz="8000" dirty="0">
              <a:latin typeface="Calibri"/>
              <a:ea typeface="Calibri"/>
              <a:cs typeface="Times New Roman"/>
            </a:endParaRPr>
          </a:p>
          <a:p>
            <a:pPr>
              <a:lnSpc>
                <a:spcPct val="115000"/>
              </a:lnSpc>
              <a:spcAft>
                <a:spcPts val="1000"/>
              </a:spcAft>
            </a:pPr>
            <a:r>
              <a:rPr lang="tr-TR" dirty="0">
                <a:latin typeface="Calibri"/>
                <a:ea typeface="Calibri"/>
                <a:cs typeface="Times New Roman"/>
              </a:rPr>
              <a:t> </a:t>
            </a:r>
            <a:endParaRPr lang="tr-TR" sz="2800" dirty="0">
              <a:latin typeface="Calibri"/>
              <a:ea typeface="Calibri"/>
              <a:cs typeface="Times New Roman"/>
            </a:endParaRPr>
          </a:p>
          <a:p>
            <a:pPr>
              <a:lnSpc>
                <a:spcPct val="115000"/>
              </a:lnSpc>
              <a:spcAft>
                <a:spcPts val="1000"/>
              </a:spcAft>
            </a:pPr>
            <a:r>
              <a:rPr lang="tr-TR" dirty="0">
                <a:latin typeface="Calibri"/>
                <a:ea typeface="Calibri"/>
                <a:cs typeface="Times New Roman"/>
              </a:rPr>
              <a:t> </a:t>
            </a:r>
            <a:endParaRPr lang="tr-TR" sz="2800" dirty="0">
              <a:latin typeface="Calibri"/>
              <a:ea typeface="Calibri"/>
              <a:cs typeface="Times New Roman"/>
            </a:endParaRPr>
          </a:p>
          <a:p>
            <a:endParaRPr lang="tr-TR" dirty="0"/>
          </a:p>
        </p:txBody>
      </p:sp>
    </p:spTree>
    <p:extLst>
      <p:ext uri="{BB962C8B-B14F-4D97-AF65-F5344CB8AC3E}">
        <p14:creationId xmlns:p14="http://schemas.microsoft.com/office/powerpoint/2010/main" xmlns="" val="319053248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304800" y="574576"/>
            <a:ext cx="8686800" cy="838200"/>
          </a:xfrm>
        </p:spPr>
        <p:txBody>
          <a:bodyPr>
            <a:noAutofit/>
          </a:bodyPr>
          <a:lstStyle/>
          <a:p>
            <a:pPr algn="ctr"/>
            <a:r>
              <a:rPr lang="fr-FR" sz="3200" dirty="0" smtClean="0">
                <a:solidFill>
                  <a:srgbClr val="0070C0"/>
                </a:solidFill>
              </a:rPr>
              <a:t>Pays M</a:t>
            </a:r>
            <a:r>
              <a:rPr lang="tr-TR" sz="3200" dirty="0" smtClean="0">
                <a:solidFill>
                  <a:srgbClr val="0070C0"/>
                </a:solidFill>
              </a:rPr>
              <a:t>E</a:t>
            </a:r>
            <a:r>
              <a:rPr lang="fr-FR" sz="3200" dirty="0" err="1" smtClean="0">
                <a:solidFill>
                  <a:srgbClr val="0070C0"/>
                </a:solidFill>
              </a:rPr>
              <a:t>diterran</a:t>
            </a:r>
            <a:r>
              <a:rPr lang="tr-TR" sz="3200" dirty="0" smtClean="0">
                <a:solidFill>
                  <a:srgbClr val="0070C0"/>
                </a:solidFill>
              </a:rPr>
              <a:t>E</a:t>
            </a:r>
            <a:r>
              <a:rPr lang="fr-FR" sz="3200" dirty="0" smtClean="0">
                <a:solidFill>
                  <a:srgbClr val="0070C0"/>
                </a:solidFill>
              </a:rPr>
              <a:t>en</a:t>
            </a:r>
            <a:r>
              <a:rPr lang="tr-TR" sz="3200" dirty="0" smtClean="0">
                <a:solidFill>
                  <a:srgbClr val="0070C0"/>
                </a:solidFill>
              </a:rPr>
              <a:t>s dans </a:t>
            </a:r>
            <a:r>
              <a:rPr lang="tr-TR" sz="3200" dirty="0" err="1" smtClean="0">
                <a:solidFill>
                  <a:srgbClr val="0070C0"/>
                </a:solidFill>
              </a:rPr>
              <a:t>les</a:t>
            </a:r>
            <a:r>
              <a:rPr lang="tr-TR" sz="3200" dirty="0" smtClean="0">
                <a:solidFill>
                  <a:srgbClr val="0070C0"/>
                </a:solidFill>
              </a:rPr>
              <a:t> IG de </a:t>
            </a:r>
            <a:r>
              <a:rPr lang="tr-TR" sz="3200" dirty="0" err="1" smtClean="0">
                <a:solidFill>
                  <a:srgbClr val="0070C0"/>
                </a:solidFill>
              </a:rPr>
              <a:t>l’Europe</a:t>
            </a:r>
            <a:endParaRPr lang="tr-TR" sz="3200" dirty="0">
              <a:solidFill>
                <a:srgbClr val="0070C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765471098"/>
              </p:ext>
            </p:extLst>
          </p:nvPr>
        </p:nvGraphicFramePr>
        <p:xfrm>
          <a:off x="457201" y="1912461"/>
          <a:ext cx="8229597" cy="3901440"/>
        </p:xfrm>
        <a:graphic>
          <a:graphicData uri="http://schemas.openxmlformats.org/drawingml/2006/table">
            <a:tbl>
              <a:tblPr firstRow="1" firstCol="1" bandRow="1" bandCol="1">
                <a:tableStyleId>{5C22544A-7EE6-4342-B048-85BDC9FD1C3A}</a:tableStyleId>
              </a:tblPr>
              <a:tblGrid>
                <a:gridCol w="1768072"/>
                <a:gridCol w="1292305"/>
                <a:gridCol w="1292305"/>
                <a:gridCol w="1292305"/>
                <a:gridCol w="1292305"/>
                <a:gridCol w="1292305"/>
              </a:tblGrid>
              <a:tr h="0">
                <a:tc gridSpan="6">
                  <a:txBody>
                    <a:bodyPr/>
                    <a:lstStyle/>
                    <a:p>
                      <a:pPr algn="ctr">
                        <a:spcAft>
                          <a:spcPts val="0"/>
                        </a:spcAft>
                      </a:pPr>
                      <a:r>
                        <a:rPr lang="fr-FR" sz="1600" dirty="0">
                          <a:effectLst/>
                        </a:rPr>
                        <a:t>AOP, IGP et STG</a:t>
                      </a:r>
                      <a:endParaRPr lang="tr-TR" sz="1200" dirty="0">
                        <a:effectLst/>
                      </a:endParaRPr>
                    </a:p>
                    <a:p>
                      <a:pPr algn="ctr">
                        <a:spcAft>
                          <a:spcPts val="0"/>
                        </a:spcAft>
                      </a:pPr>
                      <a:r>
                        <a:rPr lang="fr-FR" sz="1600" dirty="0">
                          <a:effectLst/>
                        </a:rPr>
                        <a:t>Nombre d’enregistrements, 01fevrier 2014 (sans vin)</a:t>
                      </a:r>
                      <a:endParaRPr lang="tr-TR" sz="1200" dirty="0">
                        <a:effectLst/>
                      </a:endParaRPr>
                    </a:p>
                    <a:p>
                      <a:pPr algn="ctr">
                        <a:spcAft>
                          <a:spcPts val="0"/>
                        </a:spcAft>
                      </a:pPr>
                      <a:r>
                        <a:rPr lang="fr-FR" sz="1600" dirty="0">
                          <a:effectLst/>
                        </a:rPr>
                        <a:t>(règlement (UE) 1151/2012)</a:t>
                      </a: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a:txBody>
                    <a:bodyPr/>
                    <a:lstStyle/>
                    <a:p>
                      <a:pPr>
                        <a:spcAft>
                          <a:spcPts val="0"/>
                        </a:spcAft>
                      </a:pPr>
                      <a:r>
                        <a:rPr lang="fr-FR" sz="1600">
                          <a:effectLst/>
                        </a:rPr>
                        <a:t>Pays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AOP</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STG</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TOTAL</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EN%</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Italie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158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261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21,7</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France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90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118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209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17,3</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Espagne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93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 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174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14,4</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Portugal</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63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60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dirty="0">
                          <a:effectLst/>
                        </a:rPr>
                        <a:t>-</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123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10,2</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Grèce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8,4</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Slovénie    </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 19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1,6</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Chypre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 </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  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Total Pays Med</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485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394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889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73,8</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Total Aut. Pays UE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198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316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 26,2</a:t>
                      </a:r>
                      <a:endParaRPr lang="tr-TR" sz="1200">
                        <a:effectLst/>
                        <a:latin typeface="Cambria"/>
                        <a:ea typeface="MS Mincho"/>
                        <a:cs typeface="Cambria"/>
                      </a:endParaRPr>
                    </a:p>
                  </a:txBody>
                  <a:tcPr marL="68580" marR="68580" marT="0" marB="0"/>
                </a:tc>
              </a:tr>
              <a:tr h="0">
                <a:tc>
                  <a:txBody>
                    <a:bodyPr/>
                    <a:lstStyle/>
                    <a:p>
                      <a:pPr>
                        <a:spcAft>
                          <a:spcPts val="0"/>
                        </a:spcAft>
                      </a:pPr>
                      <a:r>
                        <a:rPr lang="fr-FR" sz="1600">
                          <a:effectLst/>
                        </a:rPr>
                        <a:t>Total UE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568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592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1205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dirty="0" smtClean="0">
                          <a:effectLst/>
                        </a:rPr>
                        <a:t>100</a:t>
                      </a:r>
                      <a:r>
                        <a:rPr lang="tr-TR" sz="1600" dirty="0" smtClean="0">
                          <a:effectLst/>
                        </a:rPr>
                        <a:t>,0</a:t>
                      </a:r>
                      <a:endParaRPr lang="tr-TR" sz="1200" dirty="0">
                        <a:effectLst/>
                        <a:latin typeface="Cambria"/>
                        <a:ea typeface="MS Mincho"/>
                        <a:cs typeface="Cambria"/>
                      </a:endParaRPr>
                    </a:p>
                  </a:txBody>
                  <a:tcPr marL="68580" marR="68580" marT="0" marB="0"/>
                </a:tc>
              </a:tr>
              <a:tr h="0">
                <a:tc>
                  <a:txBody>
                    <a:bodyPr/>
                    <a:lstStyle/>
                    <a:p>
                      <a:pPr>
                        <a:spcAft>
                          <a:spcPts val="0"/>
                        </a:spcAft>
                      </a:pPr>
                      <a:r>
                        <a:rPr lang="fr-FR" sz="1600">
                          <a:effectLst/>
                        </a:rPr>
                        <a:t>Méd /Total</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85.4%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66,6%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22,2%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 </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73.8%-</a:t>
                      </a:r>
                      <a:endParaRPr lang="tr-TR" sz="1200">
                        <a:effectLst/>
                        <a:latin typeface="Cambria"/>
                        <a:ea typeface="MS Mincho"/>
                        <a:cs typeface="Cambria"/>
                      </a:endParaRPr>
                    </a:p>
                  </a:txBody>
                  <a:tcPr marL="68580" marR="68580" marT="0" marB="0"/>
                </a:tc>
              </a:tr>
              <a:tr h="0">
                <a:tc gridSpan="6">
                  <a:txBody>
                    <a:bodyPr/>
                    <a:lstStyle/>
                    <a:p>
                      <a:pPr>
                        <a:spcAft>
                          <a:spcPts val="0"/>
                        </a:spcAft>
                      </a:pPr>
                      <a:r>
                        <a:rPr lang="fr-FR" sz="1600" dirty="0">
                          <a:solidFill>
                            <a:schemeClr val="tx1"/>
                          </a:solidFill>
                          <a:effectLst/>
                        </a:rPr>
                        <a:t>Source: Nos calculs sur bases de donnés DOOR, UE, 01.02.2014</a:t>
                      </a:r>
                      <a:endParaRPr lang="tr-TR" sz="1200" dirty="0">
                        <a:solidFill>
                          <a:schemeClr val="tx1"/>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227355075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646584"/>
            <a:ext cx="8884096" cy="838200"/>
          </a:xfrm>
        </p:spPr>
        <p:txBody>
          <a:bodyPr>
            <a:noAutofit/>
          </a:bodyPr>
          <a:lstStyle/>
          <a:p>
            <a:pPr algn="ctr"/>
            <a:r>
              <a:rPr lang="fr-FR" sz="3200" dirty="0" smtClean="0">
                <a:solidFill>
                  <a:srgbClr val="0070C0"/>
                </a:solidFill>
              </a:rPr>
              <a:t>Pays M</a:t>
            </a:r>
            <a:r>
              <a:rPr lang="tr-TR" sz="3200" dirty="0" smtClean="0">
                <a:solidFill>
                  <a:srgbClr val="0070C0"/>
                </a:solidFill>
              </a:rPr>
              <a:t>E</a:t>
            </a:r>
            <a:r>
              <a:rPr lang="fr-FR" sz="3200" dirty="0" err="1" smtClean="0">
                <a:solidFill>
                  <a:srgbClr val="0070C0"/>
                </a:solidFill>
              </a:rPr>
              <a:t>diterran</a:t>
            </a:r>
            <a:r>
              <a:rPr lang="tr-TR" sz="3200" dirty="0" smtClean="0">
                <a:solidFill>
                  <a:srgbClr val="0070C0"/>
                </a:solidFill>
              </a:rPr>
              <a:t>E</a:t>
            </a:r>
            <a:r>
              <a:rPr lang="fr-FR" sz="3200" dirty="0" smtClean="0">
                <a:solidFill>
                  <a:srgbClr val="0070C0"/>
                </a:solidFill>
              </a:rPr>
              <a:t>en</a:t>
            </a:r>
            <a:r>
              <a:rPr lang="tr-TR" sz="3200" dirty="0" smtClean="0">
                <a:solidFill>
                  <a:srgbClr val="0070C0"/>
                </a:solidFill>
              </a:rPr>
              <a:t>s dans </a:t>
            </a:r>
            <a:r>
              <a:rPr lang="tr-TR" sz="3200" dirty="0" err="1" smtClean="0">
                <a:solidFill>
                  <a:srgbClr val="0070C0"/>
                </a:solidFill>
              </a:rPr>
              <a:t>les</a:t>
            </a:r>
            <a:r>
              <a:rPr lang="tr-TR" sz="3200" dirty="0" smtClean="0">
                <a:solidFill>
                  <a:srgbClr val="0070C0"/>
                </a:solidFill>
              </a:rPr>
              <a:t> IG </a:t>
            </a:r>
            <a:r>
              <a:rPr lang="tr-TR" sz="3200" dirty="0" err="1" smtClean="0">
                <a:solidFill>
                  <a:srgbClr val="0070C0"/>
                </a:solidFill>
              </a:rPr>
              <a:t>Vin</a:t>
            </a:r>
            <a:r>
              <a:rPr lang="tr-TR" sz="3200" dirty="0" smtClean="0">
                <a:solidFill>
                  <a:srgbClr val="0070C0"/>
                </a:solidFill>
              </a:rPr>
              <a:t> de </a:t>
            </a:r>
            <a:r>
              <a:rPr lang="tr-TR" sz="3200" dirty="0" err="1" smtClean="0">
                <a:solidFill>
                  <a:srgbClr val="0070C0"/>
                </a:solidFill>
              </a:rPr>
              <a:t>l’Europe</a:t>
            </a:r>
            <a:endParaRPr lang="tr-TR" sz="3200" dirty="0">
              <a:solidFill>
                <a:srgbClr val="0070C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4203432817"/>
              </p:ext>
            </p:extLst>
          </p:nvPr>
        </p:nvGraphicFramePr>
        <p:xfrm>
          <a:off x="395536" y="1608758"/>
          <a:ext cx="8229600" cy="5132610"/>
        </p:xfrm>
        <a:graphic>
          <a:graphicData uri="http://schemas.openxmlformats.org/drawingml/2006/table">
            <a:tbl>
              <a:tblPr firstRow="1" firstCol="1" bandRow="1" bandCol="1">
                <a:tableStyleId>{5C22544A-7EE6-4342-B048-85BDC9FD1C3A}</a:tableStyleId>
              </a:tblPr>
              <a:tblGrid>
                <a:gridCol w="2057400"/>
                <a:gridCol w="2057400"/>
                <a:gridCol w="2057400"/>
                <a:gridCol w="2057400"/>
              </a:tblGrid>
              <a:tr h="504056">
                <a:tc gridSpan="4">
                  <a:txBody>
                    <a:bodyPr/>
                    <a:lstStyle/>
                    <a:p>
                      <a:pPr algn="ctr">
                        <a:spcAft>
                          <a:spcPts val="0"/>
                        </a:spcAft>
                      </a:pPr>
                      <a:r>
                        <a:rPr lang="fr-FR" sz="2000" dirty="0">
                          <a:effectLst/>
                        </a:rPr>
                        <a:t>Vins IG de L’Union Européenne (01.02.2014) - Règlement n° 1234/2007 du Conseil</a:t>
                      </a:r>
                      <a:endParaRPr lang="tr-TR" sz="20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301534">
                <a:tc>
                  <a:txBody>
                    <a:bodyPr/>
                    <a:lstStyle/>
                    <a:p>
                      <a:pPr>
                        <a:spcAft>
                          <a:spcPts val="0"/>
                        </a:spcAft>
                      </a:pPr>
                      <a:r>
                        <a:rPr lang="fr-FR" sz="1600">
                          <a:effectLst/>
                        </a:rPr>
                        <a:t>PAYS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AOP</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TOTAL</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Italie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476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129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575</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France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376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451</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Espagne </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144</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Portugal</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56</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Grèce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116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149</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Slovénie                      </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17</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Malte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Chypre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11</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Croatie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16</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Total Pays Méd</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1050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403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1453</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Total Aut.Pays UE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243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299</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Total UE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1293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459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1752</a:t>
                      </a:r>
                      <a:endParaRPr lang="tr-TR" sz="1200">
                        <a:effectLst/>
                        <a:latin typeface="Cambria"/>
                        <a:ea typeface="MS Mincho"/>
                        <a:cs typeface="Cambria"/>
                      </a:endParaRPr>
                    </a:p>
                  </a:txBody>
                  <a:tcPr marL="68580" marR="68580" marT="0" marB="0"/>
                </a:tc>
              </a:tr>
              <a:tr h="301534">
                <a:tc>
                  <a:txBody>
                    <a:bodyPr/>
                    <a:lstStyle/>
                    <a:p>
                      <a:pPr>
                        <a:spcAft>
                          <a:spcPts val="0"/>
                        </a:spcAft>
                      </a:pPr>
                      <a:r>
                        <a:rPr lang="fr-FR" sz="1600">
                          <a:effectLst/>
                        </a:rPr>
                        <a:t>Méd / Total UE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81,2%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87,8%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82,9%</a:t>
                      </a:r>
                      <a:endParaRPr lang="tr-TR" sz="1200">
                        <a:effectLst/>
                        <a:latin typeface="Cambria"/>
                        <a:ea typeface="MS Mincho"/>
                        <a:cs typeface="Cambria"/>
                      </a:endParaRPr>
                    </a:p>
                  </a:txBody>
                  <a:tcPr marL="68580" marR="68580" marT="0" marB="0"/>
                </a:tc>
              </a:tr>
              <a:tr h="301534">
                <a:tc gridSpan="4">
                  <a:txBody>
                    <a:bodyPr/>
                    <a:lstStyle/>
                    <a:p>
                      <a:pPr>
                        <a:spcAft>
                          <a:spcPts val="0"/>
                        </a:spcAft>
                      </a:pPr>
                      <a:r>
                        <a:rPr lang="fr-FR" sz="1600" dirty="0">
                          <a:solidFill>
                            <a:schemeClr val="tx1"/>
                          </a:solidFill>
                          <a:effectLst/>
                        </a:rPr>
                        <a:t>Source:  La base de données «E-Bacchus 01.02.2014</a:t>
                      </a:r>
                      <a:r>
                        <a:rPr lang="fr-FR" sz="1600" dirty="0">
                          <a:effectLst/>
                        </a:rPr>
                        <a:t> </a:t>
                      </a: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154776144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435280" cy="638944"/>
          </a:xfrm>
        </p:spPr>
        <p:txBody>
          <a:bodyPr>
            <a:normAutofit fontScale="90000"/>
          </a:bodyPr>
          <a:lstStyle/>
          <a:p>
            <a:r>
              <a:rPr lang="fr-FR" dirty="0" smtClean="0">
                <a:solidFill>
                  <a:srgbClr val="0070C0"/>
                </a:solidFill>
                <a:effectLst/>
              </a:rPr>
              <a:t>Demandes Introduites par les Pays Tiers</a:t>
            </a:r>
            <a:r>
              <a:rPr lang="tr-TR" sz="3600" dirty="0" smtClean="0">
                <a:solidFill>
                  <a:srgbClr val="0070C0"/>
                </a:solidFill>
                <a:effectLst/>
                <a:latin typeface="Cambria"/>
                <a:ea typeface="MS Mincho"/>
                <a:cs typeface="Cambria"/>
              </a:rPr>
              <a:t/>
            </a:r>
            <a:br>
              <a:rPr lang="tr-TR" sz="3600" dirty="0" smtClean="0">
                <a:solidFill>
                  <a:srgbClr val="0070C0"/>
                </a:solidFill>
                <a:effectLst/>
                <a:latin typeface="Cambria"/>
                <a:ea typeface="MS Mincho"/>
                <a:cs typeface="Cambria"/>
              </a:rPr>
            </a:br>
            <a:endParaRPr lang="tr-TR" dirty="0">
              <a:solidFill>
                <a:srgbClr val="0070C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32624888"/>
              </p:ext>
            </p:extLst>
          </p:nvPr>
        </p:nvGraphicFramePr>
        <p:xfrm>
          <a:off x="457200" y="1340764"/>
          <a:ext cx="8229601" cy="4824535"/>
        </p:xfrm>
        <a:graphic>
          <a:graphicData uri="http://schemas.openxmlformats.org/drawingml/2006/table">
            <a:tbl>
              <a:tblPr firstRow="1" firstCol="1" bandRow="1" bandCol="1">
                <a:tableStyleId>{5C22544A-7EE6-4342-B048-85BDC9FD1C3A}</a:tableStyleId>
              </a:tblPr>
              <a:tblGrid>
                <a:gridCol w="3156875"/>
                <a:gridCol w="1690360"/>
                <a:gridCol w="1690360"/>
                <a:gridCol w="1692006"/>
              </a:tblGrid>
              <a:tr h="433181">
                <a:tc>
                  <a:txBody>
                    <a:bodyPr/>
                    <a:lstStyle/>
                    <a:p>
                      <a:pPr>
                        <a:spcAft>
                          <a:spcPts val="0"/>
                        </a:spcAft>
                      </a:pPr>
                      <a:r>
                        <a:rPr lang="fr-FR" sz="1600" dirty="0">
                          <a:effectLst/>
                        </a:rPr>
                        <a:t>Désignation</a:t>
                      </a:r>
                      <a:endParaRPr lang="tr-TR" sz="1200" dirty="0">
                        <a:effectLst/>
                        <a:latin typeface="Cambria"/>
                        <a:ea typeface="MS Mincho"/>
                        <a:cs typeface="Cambria"/>
                      </a:endParaRPr>
                    </a:p>
                  </a:txBody>
                  <a:tcPr marL="68580" marR="68580" marT="0" marB="0"/>
                </a:tc>
                <a:tc>
                  <a:txBody>
                    <a:bodyPr/>
                    <a:lstStyle/>
                    <a:p>
                      <a:pPr>
                        <a:spcAft>
                          <a:spcPts val="0"/>
                        </a:spcAft>
                      </a:pPr>
                      <a:r>
                        <a:rPr lang="fr-FR" sz="1600" dirty="0">
                          <a:effectLst/>
                        </a:rPr>
                        <a:t>Pays</a:t>
                      </a:r>
                      <a:endParaRPr lang="tr-TR" sz="1200" dirty="0">
                        <a:effectLst/>
                        <a:latin typeface="Cambria"/>
                        <a:ea typeface="MS Mincho"/>
                        <a:cs typeface="Cambria"/>
                      </a:endParaRPr>
                    </a:p>
                  </a:txBody>
                  <a:tcPr marL="68580" marR="68580" marT="0" marB="0"/>
                </a:tc>
                <a:tc>
                  <a:txBody>
                    <a:bodyPr/>
                    <a:lstStyle/>
                    <a:p>
                      <a:pPr>
                        <a:spcAft>
                          <a:spcPts val="0"/>
                        </a:spcAft>
                      </a:pPr>
                      <a:r>
                        <a:rPr lang="fr-FR" sz="1600">
                          <a:effectLst/>
                        </a:rPr>
                        <a:t>Type de Demande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 Date</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Camarão da Costa Negra </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Brésil</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AOP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26.04.2012</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Kangra Tea</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Inde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26.01.2008</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Argane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Maroc</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14.10,2011</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Ceylon Tea</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Srilanka  </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08.01.2013</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DoiTung Coffee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Thailande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 27.05.2010</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Doi Chaang Coffe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Thailande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27.05.2010 </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Khao Sangyod Muang Phatthalung</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Thailande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27.05.2013</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Aydın İnciri </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Turquie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AOP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11.06.2013</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Afyon Pastırması</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Turquie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13.08.2012</a:t>
                      </a:r>
                      <a:endParaRPr lang="tr-TR" sz="1200">
                        <a:effectLst/>
                        <a:latin typeface="Cambria"/>
                        <a:ea typeface="MS Mincho"/>
                        <a:cs typeface="Cambria"/>
                      </a:endParaRPr>
                    </a:p>
                  </a:txBody>
                  <a:tcPr marL="68580" marR="68580" marT="0" marB="0"/>
                </a:tc>
              </a:tr>
              <a:tr h="399214">
                <a:tc>
                  <a:txBody>
                    <a:bodyPr/>
                    <a:lstStyle/>
                    <a:p>
                      <a:pPr>
                        <a:spcAft>
                          <a:spcPts val="0"/>
                        </a:spcAft>
                      </a:pPr>
                      <a:r>
                        <a:rPr lang="fr-FR" sz="1600">
                          <a:effectLst/>
                        </a:rPr>
                        <a:t>Afyon Sucuğu</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Turquie</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spcAft>
                          <a:spcPts val="0"/>
                        </a:spcAft>
                      </a:pPr>
                      <a:r>
                        <a:rPr lang="fr-FR" sz="1600">
                          <a:effectLst/>
                        </a:rPr>
                        <a:t>13.08.2012</a:t>
                      </a:r>
                      <a:endParaRPr lang="tr-TR" sz="1200">
                        <a:effectLst/>
                        <a:latin typeface="Cambria"/>
                        <a:ea typeface="MS Mincho"/>
                        <a:cs typeface="Cambria"/>
                      </a:endParaRPr>
                    </a:p>
                  </a:txBody>
                  <a:tcPr marL="68580" marR="68580" marT="0" marB="0"/>
                </a:tc>
              </a:tr>
              <a:tr h="399214">
                <a:tc gridSpan="4">
                  <a:txBody>
                    <a:bodyPr/>
                    <a:lstStyle/>
                    <a:p>
                      <a:pPr>
                        <a:spcAft>
                          <a:spcPts val="0"/>
                        </a:spcAft>
                      </a:pPr>
                      <a:r>
                        <a:rPr lang="fr-FR" sz="1600" dirty="0">
                          <a:solidFill>
                            <a:schemeClr val="tx1"/>
                          </a:solidFill>
                          <a:effectLst/>
                        </a:rPr>
                        <a:t>Source : Bases de donnés DOOR, UE, 01.02.2014</a:t>
                      </a:r>
                      <a:endParaRPr lang="tr-TR" sz="1200" dirty="0">
                        <a:solidFill>
                          <a:schemeClr val="tx1"/>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126362425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485800"/>
            <a:ext cx="8856984" cy="1143000"/>
          </a:xfrm>
        </p:spPr>
        <p:txBody>
          <a:bodyPr>
            <a:normAutofit fontScale="90000"/>
          </a:bodyPr>
          <a:lstStyle/>
          <a:p>
            <a:pPr algn="ctr"/>
            <a:r>
              <a:rPr lang="fr-FR" dirty="0" smtClean="0">
                <a:solidFill>
                  <a:srgbClr val="0070C0"/>
                </a:solidFill>
                <a:effectLst/>
              </a:rPr>
              <a:t>Distribution des IG Par Cat</a:t>
            </a:r>
            <a:r>
              <a:rPr lang="tr-TR" dirty="0" smtClean="0">
                <a:solidFill>
                  <a:srgbClr val="0070C0"/>
                </a:solidFill>
                <a:effectLst/>
              </a:rPr>
              <a:t>E</a:t>
            </a:r>
            <a:r>
              <a:rPr lang="fr-FR" dirty="0" err="1" smtClean="0">
                <a:solidFill>
                  <a:srgbClr val="0070C0"/>
                </a:solidFill>
                <a:effectLst/>
              </a:rPr>
              <a:t>gorie</a:t>
            </a:r>
            <a:r>
              <a:rPr lang="fr-FR" dirty="0" smtClean="0">
                <a:solidFill>
                  <a:srgbClr val="0070C0"/>
                </a:solidFill>
                <a:effectLst/>
              </a:rPr>
              <a:t> de Produits</a:t>
            </a:r>
            <a:endParaRPr lang="tr-TR" dirty="0">
              <a:solidFill>
                <a:srgbClr val="0070C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2656542614"/>
              </p:ext>
            </p:extLst>
          </p:nvPr>
        </p:nvGraphicFramePr>
        <p:xfrm>
          <a:off x="385192" y="1668624"/>
          <a:ext cx="8507288" cy="4640695"/>
        </p:xfrm>
        <a:graphic>
          <a:graphicData uri="http://schemas.openxmlformats.org/drawingml/2006/table">
            <a:tbl>
              <a:tblPr firstRow="1" firstCol="1" bandRow="1" bandCol="1">
                <a:tableStyleId>{5C22544A-7EE6-4342-B048-85BDC9FD1C3A}</a:tableStyleId>
              </a:tblPr>
              <a:tblGrid>
                <a:gridCol w="4815954"/>
                <a:gridCol w="918183"/>
                <a:gridCol w="898979"/>
                <a:gridCol w="1047208"/>
                <a:gridCol w="826964"/>
              </a:tblGrid>
              <a:tr h="818947">
                <a:tc>
                  <a:txBody>
                    <a:bodyPr/>
                    <a:lstStyle/>
                    <a:p>
                      <a:pPr>
                        <a:spcAft>
                          <a:spcPts val="0"/>
                        </a:spcAft>
                      </a:pPr>
                      <a:r>
                        <a:rPr lang="fr-FR" sz="1600" dirty="0">
                          <a:effectLst/>
                        </a:rPr>
                        <a:t>CATEGORIES DES PRODUITS</a:t>
                      </a:r>
                      <a:endParaRPr lang="tr-TR" sz="1200" dirty="0">
                        <a:effectLst/>
                        <a:latin typeface="Cambria"/>
                        <a:ea typeface="MS Mincho"/>
                        <a:cs typeface="Cambria"/>
                      </a:endParaRPr>
                    </a:p>
                  </a:txBody>
                  <a:tcPr marL="68580" marR="68580" marT="0" marB="0"/>
                </a:tc>
                <a:tc gridSpan="3">
                  <a:txBody>
                    <a:bodyPr/>
                    <a:lstStyle/>
                    <a:p>
                      <a:pPr algn="ctr">
                        <a:spcAft>
                          <a:spcPts val="0"/>
                        </a:spcAft>
                      </a:pPr>
                      <a:r>
                        <a:rPr lang="fr-FR" sz="1600" dirty="0">
                          <a:effectLst/>
                        </a:rPr>
                        <a:t>1er </a:t>
                      </a:r>
                      <a:r>
                        <a:rPr lang="fr-FR" sz="1600" dirty="0" err="1">
                          <a:effectLst/>
                        </a:rPr>
                        <a:t>Fevrier</a:t>
                      </a:r>
                      <a:r>
                        <a:rPr lang="fr-FR" sz="1600" dirty="0">
                          <a:effectLst/>
                        </a:rPr>
                        <a:t> 2014</a:t>
                      </a: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a:txBody>
                    <a:bodyPr/>
                    <a:lstStyle/>
                    <a:p>
                      <a:pPr>
                        <a:spcAft>
                          <a:spcPts val="0"/>
                        </a:spcAft>
                      </a:pPr>
                      <a:r>
                        <a:rPr lang="fr-FR" sz="1600">
                          <a:effectLst/>
                        </a:rPr>
                        <a:t>En % du TOTAL</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a:effectLst/>
                        </a:rPr>
                        <a:t> </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AOP</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IGP</a:t>
                      </a:r>
                      <a:endParaRPr lang="tr-TR" sz="1200">
                        <a:effectLst/>
                        <a:latin typeface="Cambria"/>
                        <a:ea typeface="MS Mincho"/>
                        <a:cs typeface="Cambria"/>
                      </a:endParaRPr>
                    </a:p>
                  </a:txBody>
                  <a:tcPr marL="68580" marR="68580" marT="0" marB="0"/>
                </a:tc>
                <a:tc>
                  <a:txBody>
                    <a:bodyPr/>
                    <a:lstStyle/>
                    <a:p>
                      <a:pPr algn="ctr">
                        <a:spcAft>
                          <a:spcPts val="0"/>
                        </a:spcAft>
                      </a:pPr>
                      <a:r>
                        <a:rPr lang="fr-FR" sz="1600" dirty="0">
                          <a:effectLst/>
                        </a:rPr>
                        <a:t>TOTAL</a:t>
                      </a:r>
                      <a:endParaRPr lang="tr-TR" sz="1200" dirty="0">
                        <a:effectLst/>
                        <a:latin typeface="Cambria"/>
                        <a:ea typeface="MS Mincho"/>
                        <a:cs typeface="Cambria"/>
                      </a:endParaRPr>
                    </a:p>
                  </a:txBody>
                  <a:tcPr marL="68580" marR="68580" marT="0" marB="0"/>
                </a:tc>
                <a:tc>
                  <a:txBody>
                    <a:bodyPr/>
                    <a:lstStyle/>
                    <a:p>
                      <a:pPr>
                        <a:spcAft>
                          <a:spcPts val="0"/>
                        </a:spcAft>
                      </a:pPr>
                      <a:r>
                        <a:rPr lang="fr-FR" sz="1600" dirty="0">
                          <a:effectLst/>
                        </a:rPr>
                        <a:t> </a:t>
                      </a:r>
                      <a:endParaRPr lang="tr-TR" sz="1200" dirty="0">
                        <a:effectLst/>
                        <a:latin typeface="Cambria"/>
                        <a:ea typeface="MS Mincho"/>
                        <a:cs typeface="Cambria"/>
                      </a:endParaRPr>
                    </a:p>
                  </a:txBody>
                  <a:tcPr marL="68580" marR="68580" marT="0" marB="0"/>
                </a:tc>
              </a:tr>
              <a:tr h="272982">
                <a:tc>
                  <a:txBody>
                    <a:bodyPr/>
                    <a:lstStyle/>
                    <a:p>
                      <a:pPr>
                        <a:spcAft>
                          <a:spcPts val="0"/>
                        </a:spcAft>
                      </a:pPr>
                      <a:r>
                        <a:rPr lang="fr-FR" sz="1600">
                          <a:effectLst/>
                        </a:rPr>
                        <a:t>Fruits &amp; légumes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135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194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329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28,4</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a:effectLst/>
                        </a:rPr>
                        <a:t>Fromages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180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215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18,5</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dirty="0" smtClean="0">
                          <a:effectLst/>
                        </a:rPr>
                        <a:t>Viande</a:t>
                      </a:r>
                      <a:r>
                        <a:rPr lang="tr-TR" sz="1600" dirty="0" smtClean="0">
                          <a:effectLst/>
                        </a:rPr>
                        <a:t> </a:t>
                      </a:r>
                      <a:r>
                        <a:rPr lang="fr-FR" sz="1600" dirty="0" smtClean="0">
                          <a:effectLst/>
                        </a:rPr>
                        <a:t> </a:t>
                      </a:r>
                      <a:r>
                        <a:rPr lang="fr-FR" sz="1600" dirty="0">
                          <a:effectLst/>
                        </a:rPr>
                        <a:t>(et abas) </a:t>
                      </a:r>
                      <a:r>
                        <a:rPr lang="tr-TR" sz="1600" dirty="0" smtClean="0">
                          <a:effectLst/>
                        </a:rPr>
                        <a:t> </a:t>
                      </a:r>
                      <a:r>
                        <a:rPr lang="fr-FR" sz="1600" dirty="0" smtClean="0">
                          <a:effectLst/>
                        </a:rPr>
                        <a:t>frais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37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143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12,3</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dirty="0">
                          <a:effectLst/>
                        </a:rPr>
                        <a:t>Produits à base </a:t>
                      </a:r>
                      <a:r>
                        <a:rPr lang="tr-TR" sz="1600" dirty="0" smtClean="0">
                          <a:effectLst/>
                        </a:rPr>
                        <a:t> </a:t>
                      </a:r>
                      <a:r>
                        <a:rPr lang="fr-FR" sz="1600" dirty="0" smtClean="0">
                          <a:effectLst/>
                        </a:rPr>
                        <a:t>de </a:t>
                      </a:r>
                      <a:r>
                        <a:rPr lang="tr-TR" sz="1600" dirty="0" smtClean="0">
                          <a:effectLst/>
                        </a:rPr>
                        <a:t> </a:t>
                      </a:r>
                      <a:r>
                        <a:rPr lang="fr-FR" sz="1600" dirty="0" smtClean="0">
                          <a:effectLst/>
                        </a:rPr>
                        <a:t>viande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31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136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11,7</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dirty="0" smtClean="0">
                          <a:effectLst/>
                        </a:rPr>
                        <a:t>Huiles</a:t>
                      </a:r>
                      <a:r>
                        <a:rPr lang="tr-TR" sz="1600" dirty="0" smtClean="0">
                          <a:effectLst/>
                        </a:rPr>
                        <a:t> </a:t>
                      </a:r>
                      <a:r>
                        <a:rPr lang="fr-FR" sz="1600" dirty="0" smtClean="0">
                          <a:effectLst/>
                        </a:rPr>
                        <a:t> et</a:t>
                      </a:r>
                      <a:r>
                        <a:rPr lang="tr-TR" sz="1600" dirty="0" smtClean="0">
                          <a:effectLst/>
                        </a:rPr>
                        <a:t> </a:t>
                      </a:r>
                      <a:r>
                        <a:rPr lang="fr-FR" sz="1600" dirty="0" smtClean="0">
                          <a:effectLst/>
                        </a:rPr>
                        <a:t> </a:t>
                      </a:r>
                      <a:r>
                        <a:rPr lang="fr-FR" sz="1600" dirty="0">
                          <a:effectLst/>
                        </a:rPr>
                        <a:t>matières </a:t>
                      </a:r>
                      <a:r>
                        <a:rPr lang="tr-TR" sz="1600" dirty="0" smtClean="0">
                          <a:effectLst/>
                        </a:rPr>
                        <a:t> </a:t>
                      </a:r>
                      <a:r>
                        <a:rPr lang="fr-FR" sz="1600" dirty="0" smtClean="0">
                          <a:effectLst/>
                        </a:rPr>
                        <a:t>grasses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107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122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10,5</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dirty="0">
                          <a:effectLst/>
                        </a:rPr>
                        <a:t>Produits </a:t>
                      </a:r>
                      <a:r>
                        <a:rPr lang="tr-TR" sz="1600" dirty="0" smtClean="0">
                          <a:effectLst/>
                        </a:rPr>
                        <a:t> </a:t>
                      </a:r>
                      <a:r>
                        <a:rPr lang="fr-FR" sz="1600" dirty="0" smtClean="0">
                          <a:effectLst/>
                        </a:rPr>
                        <a:t>de </a:t>
                      </a:r>
                      <a:r>
                        <a:rPr lang="fr-FR" sz="1600" dirty="0">
                          <a:effectLst/>
                        </a:rPr>
                        <a:t>la boulangerie </a:t>
                      </a:r>
                      <a:r>
                        <a:rPr lang="tr-TR" sz="1600" dirty="0" smtClean="0">
                          <a:effectLst/>
                        </a:rPr>
                        <a:t> </a:t>
                      </a:r>
                      <a:r>
                        <a:rPr lang="fr-FR" sz="1600" dirty="0" smtClean="0">
                          <a:effectLst/>
                        </a:rPr>
                        <a:t>pâtisserie</a:t>
                      </a:r>
                      <a:r>
                        <a:rPr lang="fr-FR" sz="1600" dirty="0">
                          <a:effectLst/>
                        </a:rPr>
                        <a:t>&amp; confiserie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a:effectLst/>
                        </a:rPr>
                        <a:t>Epices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4,1</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dirty="0">
                          <a:effectLst/>
                        </a:rPr>
                        <a:t>Autres </a:t>
                      </a:r>
                      <a:r>
                        <a:rPr lang="tr-TR" sz="1600" dirty="0" smtClean="0">
                          <a:effectLst/>
                        </a:rPr>
                        <a:t> </a:t>
                      </a:r>
                      <a:r>
                        <a:rPr lang="fr-FR" sz="1600" dirty="0" smtClean="0">
                          <a:effectLst/>
                        </a:rPr>
                        <a:t>produits </a:t>
                      </a:r>
                      <a:r>
                        <a:rPr lang="tr-TR" sz="1600" dirty="0" smtClean="0">
                          <a:effectLst/>
                        </a:rPr>
                        <a:t> </a:t>
                      </a:r>
                      <a:r>
                        <a:rPr lang="fr-FR" sz="1600" dirty="0" smtClean="0">
                          <a:effectLst/>
                        </a:rPr>
                        <a:t>d’origine </a:t>
                      </a:r>
                      <a:r>
                        <a:rPr lang="tr-TR" sz="1600" dirty="0" smtClean="0">
                          <a:effectLst/>
                        </a:rPr>
                        <a:t> </a:t>
                      </a:r>
                      <a:r>
                        <a:rPr lang="fr-FR" sz="1600" dirty="0" smtClean="0">
                          <a:effectLst/>
                        </a:rPr>
                        <a:t>animal </a:t>
                      </a:r>
                      <a:r>
                        <a:rPr lang="tr-TR" sz="1600" dirty="0" smtClean="0">
                          <a:effectLst/>
                        </a:rPr>
                        <a:t> </a:t>
                      </a:r>
                      <a:r>
                        <a:rPr lang="fr-FR" sz="1600" dirty="0" smtClean="0">
                          <a:effectLst/>
                        </a:rPr>
                        <a:t>(</a:t>
                      </a:r>
                      <a:r>
                        <a:rPr lang="fr-FR" sz="1600" dirty="0" err="1">
                          <a:effectLst/>
                        </a:rPr>
                        <a:t>oeufs</a:t>
                      </a:r>
                      <a:r>
                        <a:rPr lang="fr-FR" sz="1600" dirty="0">
                          <a:effectLst/>
                        </a:rPr>
                        <a:t>, miel..)</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3,1</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dirty="0">
                          <a:effectLst/>
                        </a:rPr>
                        <a:t>Poissons, </a:t>
                      </a:r>
                      <a:r>
                        <a:rPr lang="tr-TR" sz="1600" dirty="0" smtClean="0">
                          <a:effectLst/>
                        </a:rPr>
                        <a:t> </a:t>
                      </a:r>
                      <a:r>
                        <a:rPr lang="fr-FR" sz="1600" dirty="0" smtClean="0">
                          <a:effectLst/>
                        </a:rPr>
                        <a:t>mollusques</a:t>
                      </a:r>
                      <a:r>
                        <a:rPr lang="fr-FR" sz="1600" dirty="0">
                          <a:effectLst/>
                        </a:rPr>
                        <a:t>, </a:t>
                      </a:r>
                      <a:r>
                        <a:rPr lang="tr-TR" sz="1600" dirty="0" smtClean="0">
                          <a:effectLst/>
                        </a:rPr>
                        <a:t> </a:t>
                      </a:r>
                      <a:r>
                        <a:rPr lang="fr-FR" sz="1600" dirty="0" smtClean="0">
                          <a:effectLst/>
                        </a:rPr>
                        <a:t>crustacés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3,1</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a:effectLst/>
                        </a:rPr>
                        <a:t>Bières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1,7</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a:effectLst/>
                        </a:rPr>
                        <a:t>D’autres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1,6</a:t>
                      </a:r>
                      <a:endParaRPr lang="tr-TR" sz="1200">
                        <a:effectLst/>
                        <a:latin typeface="Cambria"/>
                        <a:ea typeface="MS Mincho"/>
                        <a:cs typeface="Cambria"/>
                      </a:endParaRPr>
                    </a:p>
                  </a:txBody>
                  <a:tcPr marL="68580" marR="68580" marT="0" marB="0"/>
                </a:tc>
              </a:tr>
              <a:tr h="272982">
                <a:tc>
                  <a:txBody>
                    <a:bodyPr/>
                    <a:lstStyle/>
                    <a:p>
                      <a:pPr>
                        <a:spcAft>
                          <a:spcPts val="0"/>
                        </a:spcAft>
                      </a:pPr>
                      <a:r>
                        <a:rPr lang="fr-FR" sz="1600" dirty="0">
                          <a:effectLst/>
                        </a:rPr>
                        <a:t>TOTAL </a:t>
                      </a:r>
                      <a:r>
                        <a:rPr lang="tr-TR" sz="1600" dirty="0" smtClean="0">
                          <a:effectLst/>
                        </a:rPr>
                        <a:t> </a:t>
                      </a:r>
                      <a:r>
                        <a:rPr lang="fr-FR" sz="1600" dirty="0" smtClean="0">
                          <a:effectLst/>
                        </a:rPr>
                        <a:t>IG  </a:t>
                      </a:r>
                      <a:r>
                        <a:rPr lang="fr-FR" sz="1600" dirty="0">
                          <a:effectLst/>
                        </a:rPr>
                        <a:t>(Sans STG)</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568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592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1160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100,0</a:t>
                      </a:r>
                      <a:endParaRPr lang="tr-TR" sz="1200">
                        <a:effectLst/>
                        <a:latin typeface="Cambria"/>
                        <a:ea typeface="MS Mincho"/>
                        <a:cs typeface="Cambria"/>
                      </a:endParaRPr>
                    </a:p>
                  </a:txBody>
                  <a:tcPr marL="68580" marR="68580" marT="0" marB="0"/>
                </a:tc>
              </a:tr>
              <a:tr h="272982">
                <a:tc gridSpan="5">
                  <a:txBody>
                    <a:bodyPr/>
                    <a:lstStyle/>
                    <a:p>
                      <a:pPr>
                        <a:spcAft>
                          <a:spcPts val="0"/>
                        </a:spcAft>
                      </a:pPr>
                      <a:r>
                        <a:rPr lang="fr-FR" sz="1600" dirty="0">
                          <a:solidFill>
                            <a:schemeClr val="tx1"/>
                          </a:solidFill>
                          <a:effectLst/>
                        </a:rPr>
                        <a:t>Source: Nos calculs sur bases de donnés DOOR, UE, 01.02.2014</a:t>
                      </a:r>
                      <a:endParaRPr lang="tr-TR" sz="1200" dirty="0">
                        <a:solidFill>
                          <a:schemeClr val="tx1"/>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252312151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646584"/>
            <a:ext cx="8686800" cy="838200"/>
          </a:xfrm>
        </p:spPr>
        <p:txBody>
          <a:bodyPr>
            <a:noAutofit/>
          </a:bodyPr>
          <a:lstStyle/>
          <a:p>
            <a:pPr algn="ctr"/>
            <a:r>
              <a:rPr lang="fr-FR" sz="3200" dirty="0" smtClean="0">
                <a:solidFill>
                  <a:srgbClr val="0070C0"/>
                </a:solidFill>
                <a:effectLst/>
              </a:rPr>
              <a:t>La Part des Pays M</a:t>
            </a:r>
            <a:r>
              <a:rPr lang="tr-TR" sz="3200" dirty="0" smtClean="0">
                <a:solidFill>
                  <a:srgbClr val="0070C0"/>
                </a:solidFill>
                <a:effectLst/>
              </a:rPr>
              <a:t>E</a:t>
            </a:r>
            <a:r>
              <a:rPr lang="fr-FR" sz="3200" dirty="0" err="1" smtClean="0">
                <a:solidFill>
                  <a:srgbClr val="0070C0"/>
                </a:solidFill>
                <a:effectLst/>
              </a:rPr>
              <a:t>diterran</a:t>
            </a:r>
            <a:r>
              <a:rPr lang="tr-TR" sz="3200" dirty="0" smtClean="0">
                <a:solidFill>
                  <a:srgbClr val="0070C0"/>
                </a:solidFill>
                <a:effectLst/>
              </a:rPr>
              <a:t>E</a:t>
            </a:r>
            <a:r>
              <a:rPr lang="fr-FR" sz="3200" dirty="0" err="1" smtClean="0">
                <a:solidFill>
                  <a:srgbClr val="0070C0"/>
                </a:solidFill>
                <a:effectLst/>
              </a:rPr>
              <a:t>ens</a:t>
            </a:r>
            <a:r>
              <a:rPr lang="fr-FR" sz="3200" dirty="0" smtClean="0">
                <a:solidFill>
                  <a:srgbClr val="0070C0"/>
                </a:solidFill>
                <a:effectLst/>
              </a:rPr>
              <a:t> dans Les Principales Cat</a:t>
            </a:r>
            <a:r>
              <a:rPr lang="tr-TR" sz="3200" dirty="0" smtClean="0">
                <a:solidFill>
                  <a:srgbClr val="0070C0"/>
                </a:solidFill>
                <a:effectLst/>
              </a:rPr>
              <a:t>E</a:t>
            </a:r>
            <a:r>
              <a:rPr lang="fr-FR" sz="3200" dirty="0" err="1" smtClean="0">
                <a:solidFill>
                  <a:srgbClr val="0070C0"/>
                </a:solidFill>
                <a:effectLst/>
              </a:rPr>
              <a:t>gories</a:t>
            </a:r>
            <a:r>
              <a:rPr lang="fr-FR" sz="3200" dirty="0" smtClean="0">
                <a:solidFill>
                  <a:srgbClr val="0070C0"/>
                </a:solidFill>
                <a:effectLst/>
              </a:rPr>
              <a:t> des Produits </a:t>
            </a:r>
            <a:endParaRPr lang="tr-TR" sz="3200" dirty="0">
              <a:solidFill>
                <a:srgbClr val="0070C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1019836363"/>
              </p:ext>
            </p:extLst>
          </p:nvPr>
        </p:nvGraphicFramePr>
        <p:xfrm>
          <a:off x="251520" y="1772816"/>
          <a:ext cx="8759825" cy="3464928"/>
        </p:xfrm>
        <a:graphic>
          <a:graphicData uri="http://schemas.openxmlformats.org/drawingml/2006/table">
            <a:tbl>
              <a:tblPr firstRow="1" firstCol="1" bandRow="1" bandCol="1">
                <a:tableStyleId>{5C22544A-7EE6-4342-B048-85BDC9FD1C3A}</a:tableStyleId>
              </a:tblPr>
              <a:tblGrid>
                <a:gridCol w="3291840"/>
                <a:gridCol w="2057400"/>
                <a:gridCol w="2057400"/>
                <a:gridCol w="1353185"/>
              </a:tblGrid>
              <a:tr h="360040">
                <a:tc>
                  <a:txBody>
                    <a:bodyPr/>
                    <a:lstStyle/>
                    <a:p>
                      <a:pPr>
                        <a:spcAft>
                          <a:spcPts val="0"/>
                        </a:spcAft>
                      </a:pPr>
                      <a:r>
                        <a:rPr lang="fr-FR" sz="1600" dirty="0">
                          <a:effectLst/>
                        </a:rPr>
                        <a:t>CATEGORIE DES PRODUITS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PAYS MED.</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UNION EUROPEENNE</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PAYS MED/UE</a:t>
                      </a:r>
                      <a:endParaRPr lang="tr-TR" sz="1200">
                        <a:effectLst/>
                        <a:latin typeface="Cambria"/>
                        <a:ea typeface="MS Mincho"/>
                        <a:cs typeface="Cambria"/>
                      </a:endParaRPr>
                    </a:p>
                  </a:txBody>
                  <a:tcPr marL="68580" marR="68580" marT="0" marB="0"/>
                </a:tc>
              </a:tr>
              <a:tr h="388111">
                <a:tc>
                  <a:txBody>
                    <a:bodyPr/>
                    <a:lstStyle/>
                    <a:p>
                      <a:pPr>
                        <a:spcAft>
                          <a:spcPts val="0"/>
                        </a:spcAft>
                      </a:pPr>
                      <a:r>
                        <a:rPr lang="fr-FR" sz="1600">
                          <a:effectLst/>
                        </a:rPr>
                        <a:t>Fruits et légumes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270</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329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82%</a:t>
                      </a:r>
                      <a:endParaRPr lang="tr-TR" sz="1200">
                        <a:effectLst/>
                        <a:latin typeface="Cambria"/>
                        <a:ea typeface="MS Mincho"/>
                        <a:cs typeface="Cambria"/>
                      </a:endParaRPr>
                    </a:p>
                  </a:txBody>
                  <a:tcPr marL="68580" marR="68580" marT="0" marB="0"/>
                </a:tc>
              </a:tr>
              <a:tr h="388111">
                <a:tc>
                  <a:txBody>
                    <a:bodyPr/>
                    <a:lstStyle/>
                    <a:p>
                      <a:pPr>
                        <a:spcAft>
                          <a:spcPts val="0"/>
                        </a:spcAft>
                      </a:pPr>
                      <a:r>
                        <a:rPr lang="fr-FR" sz="1600">
                          <a:effectLst/>
                        </a:rPr>
                        <a:t>Fromages</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161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215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75%</a:t>
                      </a:r>
                      <a:endParaRPr lang="tr-TR" sz="1200">
                        <a:effectLst/>
                        <a:latin typeface="Cambria"/>
                        <a:ea typeface="MS Mincho"/>
                        <a:cs typeface="Cambria"/>
                      </a:endParaRPr>
                    </a:p>
                  </a:txBody>
                  <a:tcPr marL="68580" marR="68580" marT="0" marB="0"/>
                </a:tc>
              </a:tr>
              <a:tr h="388111">
                <a:tc>
                  <a:txBody>
                    <a:bodyPr/>
                    <a:lstStyle/>
                    <a:p>
                      <a:pPr>
                        <a:spcAft>
                          <a:spcPts val="0"/>
                        </a:spcAft>
                      </a:pPr>
                      <a:r>
                        <a:rPr lang="fr-FR" sz="1600" dirty="0">
                          <a:effectLst/>
                        </a:rPr>
                        <a:t>Viande </a:t>
                      </a:r>
                      <a:r>
                        <a:rPr lang="tr-TR" sz="1600" dirty="0" smtClean="0">
                          <a:effectLst/>
                        </a:rPr>
                        <a:t> </a:t>
                      </a:r>
                      <a:r>
                        <a:rPr lang="fr-FR" sz="1600" dirty="0" smtClean="0">
                          <a:effectLst/>
                        </a:rPr>
                        <a:t>(</a:t>
                      </a:r>
                      <a:r>
                        <a:rPr lang="fr-FR" sz="1600" dirty="0">
                          <a:effectLst/>
                        </a:rPr>
                        <a:t>et abats</a:t>
                      </a:r>
                      <a:r>
                        <a:rPr lang="fr-FR" sz="1600" dirty="0" smtClean="0">
                          <a:effectLst/>
                        </a:rPr>
                        <a:t>)</a:t>
                      </a:r>
                      <a:r>
                        <a:rPr lang="tr-TR" sz="1600" dirty="0" smtClean="0">
                          <a:effectLst/>
                        </a:rPr>
                        <a:t> </a:t>
                      </a:r>
                      <a:r>
                        <a:rPr lang="fr-FR" sz="1600" dirty="0" smtClean="0">
                          <a:effectLst/>
                        </a:rPr>
                        <a:t> </a:t>
                      </a:r>
                      <a:r>
                        <a:rPr lang="fr-FR" sz="1600" dirty="0">
                          <a:effectLst/>
                        </a:rPr>
                        <a:t>frais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104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143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73%</a:t>
                      </a:r>
                      <a:endParaRPr lang="tr-TR" sz="1200">
                        <a:effectLst/>
                        <a:latin typeface="Cambria"/>
                        <a:ea typeface="MS Mincho"/>
                        <a:cs typeface="Cambria"/>
                      </a:endParaRPr>
                    </a:p>
                  </a:txBody>
                  <a:tcPr marL="68580" marR="68580" marT="0" marB="0"/>
                </a:tc>
              </a:tr>
              <a:tr h="388111">
                <a:tc>
                  <a:txBody>
                    <a:bodyPr/>
                    <a:lstStyle/>
                    <a:p>
                      <a:pPr>
                        <a:spcAft>
                          <a:spcPts val="0"/>
                        </a:spcAft>
                      </a:pPr>
                      <a:r>
                        <a:rPr lang="fr-FR" sz="1600" dirty="0">
                          <a:effectLst/>
                        </a:rPr>
                        <a:t>Produits </a:t>
                      </a:r>
                      <a:r>
                        <a:rPr lang="tr-TR" sz="1600" dirty="0" smtClean="0">
                          <a:effectLst/>
                        </a:rPr>
                        <a:t> </a:t>
                      </a:r>
                      <a:r>
                        <a:rPr lang="fr-FR" sz="1600" dirty="0" smtClean="0">
                          <a:effectLst/>
                        </a:rPr>
                        <a:t>à</a:t>
                      </a:r>
                      <a:r>
                        <a:rPr lang="tr-TR" sz="1600" dirty="0" smtClean="0">
                          <a:effectLst/>
                        </a:rPr>
                        <a:t> </a:t>
                      </a:r>
                      <a:r>
                        <a:rPr lang="fr-FR" sz="1600" dirty="0" smtClean="0">
                          <a:effectLst/>
                        </a:rPr>
                        <a:t> </a:t>
                      </a:r>
                      <a:r>
                        <a:rPr lang="fr-FR" sz="1600" dirty="0">
                          <a:effectLst/>
                        </a:rPr>
                        <a:t>base </a:t>
                      </a:r>
                      <a:r>
                        <a:rPr lang="tr-TR" sz="1600" dirty="0" smtClean="0">
                          <a:effectLst/>
                        </a:rPr>
                        <a:t> </a:t>
                      </a:r>
                      <a:r>
                        <a:rPr lang="fr-FR" sz="1600" dirty="0" smtClean="0">
                          <a:effectLst/>
                        </a:rPr>
                        <a:t>de </a:t>
                      </a:r>
                      <a:r>
                        <a:rPr lang="tr-TR" sz="1600" dirty="0" smtClean="0">
                          <a:effectLst/>
                        </a:rPr>
                        <a:t> </a:t>
                      </a:r>
                      <a:r>
                        <a:rPr lang="fr-FR" sz="1600" dirty="0" smtClean="0">
                          <a:effectLst/>
                        </a:rPr>
                        <a:t>viande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98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136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72%</a:t>
                      </a:r>
                      <a:endParaRPr lang="tr-TR" sz="1200">
                        <a:effectLst/>
                        <a:latin typeface="Cambria"/>
                        <a:ea typeface="MS Mincho"/>
                        <a:cs typeface="Cambria"/>
                      </a:endParaRPr>
                    </a:p>
                  </a:txBody>
                  <a:tcPr marL="68580" marR="68580" marT="0" marB="0"/>
                </a:tc>
              </a:tr>
              <a:tr h="388111">
                <a:tc>
                  <a:txBody>
                    <a:bodyPr/>
                    <a:lstStyle/>
                    <a:p>
                      <a:pPr>
                        <a:spcAft>
                          <a:spcPts val="0"/>
                        </a:spcAft>
                      </a:pPr>
                      <a:r>
                        <a:rPr lang="fr-FR" sz="1600" dirty="0">
                          <a:effectLst/>
                        </a:rPr>
                        <a:t>Huiles </a:t>
                      </a:r>
                      <a:r>
                        <a:rPr lang="tr-TR" sz="1600" dirty="0" smtClean="0">
                          <a:effectLst/>
                        </a:rPr>
                        <a:t> </a:t>
                      </a:r>
                      <a:r>
                        <a:rPr lang="fr-FR" sz="1600" dirty="0" smtClean="0">
                          <a:effectLst/>
                        </a:rPr>
                        <a:t>et </a:t>
                      </a:r>
                      <a:r>
                        <a:rPr lang="tr-TR" sz="1600" dirty="0" smtClean="0">
                          <a:effectLst/>
                        </a:rPr>
                        <a:t> </a:t>
                      </a:r>
                      <a:r>
                        <a:rPr lang="fr-FR" sz="1600" dirty="0" smtClean="0">
                          <a:effectLst/>
                        </a:rPr>
                        <a:t>matières </a:t>
                      </a:r>
                      <a:r>
                        <a:rPr lang="tr-TR" sz="1600" dirty="0" smtClean="0">
                          <a:effectLst/>
                        </a:rPr>
                        <a:t> </a:t>
                      </a:r>
                      <a:r>
                        <a:rPr lang="fr-FR" sz="1600" dirty="0" smtClean="0">
                          <a:effectLst/>
                        </a:rPr>
                        <a:t>grasses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118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122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98%</a:t>
                      </a:r>
                      <a:endParaRPr lang="tr-TR" sz="1200">
                        <a:effectLst/>
                        <a:latin typeface="Cambria"/>
                        <a:ea typeface="MS Mincho"/>
                        <a:cs typeface="Cambria"/>
                      </a:endParaRPr>
                    </a:p>
                  </a:txBody>
                  <a:tcPr marL="68580" marR="68580" marT="0" marB="0"/>
                </a:tc>
              </a:tr>
              <a:tr h="388111">
                <a:tc>
                  <a:txBody>
                    <a:bodyPr/>
                    <a:lstStyle/>
                    <a:p>
                      <a:pPr>
                        <a:spcAft>
                          <a:spcPts val="0"/>
                        </a:spcAft>
                      </a:pPr>
                      <a:r>
                        <a:rPr lang="fr-FR" sz="1600" dirty="0">
                          <a:effectLst/>
                        </a:rPr>
                        <a:t>Produits </a:t>
                      </a:r>
                      <a:r>
                        <a:rPr lang="tr-TR" sz="1600" dirty="0" smtClean="0">
                          <a:effectLst/>
                        </a:rPr>
                        <a:t> </a:t>
                      </a:r>
                      <a:r>
                        <a:rPr lang="fr-FR" sz="1600" dirty="0" smtClean="0">
                          <a:effectLst/>
                        </a:rPr>
                        <a:t>de</a:t>
                      </a:r>
                      <a:r>
                        <a:rPr lang="tr-TR" sz="1600" dirty="0" smtClean="0">
                          <a:effectLst/>
                        </a:rPr>
                        <a:t> </a:t>
                      </a:r>
                      <a:r>
                        <a:rPr lang="fr-FR" sz="1600" dirty="0" smtClean="0">
                          <a:effectLst/>
                        </a:rPr>
                        <a:t> la</a:t>
                      </a:r>
                      <a:r>
                        <a:rPr lang="tr-TR" sz="1600" dirty="0" smtClean="0">
                          <a:effectLst/>
                        </a:rPr>
                        <a:t> </a:t>
                      </a:r>
                      <a:r>
                        <a:rPr lang="fr-FR" sz="1600" dirty="0" smtClean="0">
                          <a:effectLst/>
                        </a:rPr>
                        <a:t> </a:t>
                      </a:r>
                      <a:r>
                        <a:rPr lang="fr-FR" sz="1600" dirty="0">
                          <a:effectLst/>
                        </a:rPr>
                        <a:t>boulangerie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50%</a:t>
                      </a:r>
                      <a:endParaRPr lang="tr-TR" sz="1200">
                        <a:effectLst/>
                        <a:latin typeface="Cambria"/>
                        <a:ea typeface="MS Mincho"/>
                        <a:cs typeface="Cambria"/>
                      </a:endParaRPr>
                    </a:p>
                  </a:txBody>
                  <a:tcPr marL="68580" marR="68580" marT="0" marB="0"/>
                </a:tc>
              </a:tr>
              <a:tr h="388111">
                <a:tc>
                  <a:txBody>
                    <a:bodyPr/>
                    <a:lstStyle/>
                    <a:p>
                      <a:pPr>
                        <a:spcAft>
                          <a:spcPts val="0"/>
                        </a:spcAft>
                      </a:pPr>
                      <a:r>
                        <a:rPr lang="fr-FR" sz="1600" dirty="0">
                          <a:effectLst/>
                        </a:rPr>
                        <a:t>Autres </a:t>
                      </a:r>
                      <a:r>
                        <a:rPr lang="tr-TR" sz="1600" dirty="0" smtClean="0">
                          <a:effectLst/>
                        </a:rPr>
                        <a:t> </a:t>
                      </a:r>
                      <a:r>
                        <a:rPr lang="fr-FR" sz="1600" dirty="0" smtClean="0">
                          <a:effectLst/>
                        </a:rPr>
                        <a:t>produits </a:t>
                      </a:r>
                      <a:r>
                        <a:rPr lang="tr-TR" sz="1600" dirty="0" smtClean="0">
                          <a:effectLst/>
                        </a:rPr>
                        <a:t> </a:t>
                      </a:r>
                      <a:r>
                        <a:rPr lang="fr-FR" sz="1600" dirty="0" smtClean="0">
                          <a:effectLst/>
                        </a:rPr>
                        <a:t>d’origine </a:t>
                      </a:r>
                      <a:r>
                        <a:rPr lang="tr-TR" sz="1600" dirty="0" smtClean="0">
                          <a:effectLst/>
                        </a:rPr>
                        <a:t> </a:t>
                      </a:r>
                      <a:r>
                        <a:rPr lang="fr-FR" sz="1600" dirty="0" smtClean="0">
                          <a:effectLst/>
                        </a:rPr>
                        <a:t>animale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81%</a:t>
                      </a:r>
                      <a:endParaRPr lang="tr-TR" sz="1200">
                        <a:effectLst/>
                        <a:latin typeface="Cambria"/>
                        <a:ea typeface="MS Mincho"/>
                        <a:cs typeface="Cambria"/>
                      </a:endParaRPr>
                    </a:p>
                  </a:txBody>
                  <a:tcPr marL="68580" marR="68580" marT="0" marB="0"/>
                </a:tc>
              </a:tr>
              <a:tr h="388111">
                <a:tc gridSpan="4">
                  <a:txBody>
                    <a:bodyPr/>
                    <a:lstStyle/>
                    <a:p>
                      <a:pPr>
                        <a:spcAft>
                          <a:spcPts val="0"/>
                        </a:spcAft>
                      </a:pPr>
                      <a:r>
                        <a:rPr lang="fr-FR" sz="1600" dirty="0">
                          <a:solidFill>
                            <a:schemeClr val="tx1"/>
                          </a:solidFill>
                          <a:effectLst/>
                        </a:rPr>
                        <a:t>Source: Nos calculs sur bases de donnés DOOR, UE, 01.02.2014</a:t>
                      </a:r>
                      <a:endParaRPr lang="tr-TR" sz="1200" dirty="0">
                        <a:solidFill>
                          <a:schemeClr val="tx1"/>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203918514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628801"/>
            <a:ext cx="7772400" cy="864095"/>
          </a:xfrm>
        </p:spPr>
        <p:txBody>
          <a:bodyPr>
            <a:noAutofit/>
          </a:bodyPr>
          <a:lstStyle/>
          <a:p>
            <a:pPr algn="ctr"/>
            <a:r>
              <a:rPr lang="fr-FR" sz="2400" b="1" dirty="0">
                <a:solidFill>
                  <a:srgbClr val="00518E"/>
                </a:solidFill>
                <a:latin typeface="Calibri" pitchFamily="34" charset="0"/>
              </a:rPr>
              <a:t>Vers un label méditerranéen ? </a:t>
            </a:r>
            <a:r>
              <a:rPr lang="tr-TR" sz="2400" b="1" dirty="0" smtClean="0">
                <a:solidFill>
                  <a:srgbClr val="00518E"/>
                </a:solidFill>
                <a:latin typeface="Calibri" pitchFamily="34" charset="0"/>
              </a:rPr>
              <a:t/>
            </a:r>
            <a:br>
              <a:rPr lang="tr-TR" sz="2400" b="1" dirty="0" smtClean="0">
                <a:solidFill>
                  <a:srgbClr val="00518E"/>
                </a:solidFill>
                <a:latin typeface="Calibri" pitchFamily="34" charset="0"/>
              </a:rPr>
            </a:br>
            <a:r>
              <a:rPr lang="fr-FR" sz="2400" b="1" dirty="0" smtClean="0">
                <a:solidFill>
                  <a:srgbClr val="00518E"/>
                </a:solidFill>
                <a:latin typeface="Calibri" pitchFamily="34" charset="0"/>
              </a:rPr>
              <a:t>Enjeux </a:t>
            </a:r>
            <a:r>
              <a:rPr lang="fr-FR" sz="2400" b="1" dirty="0">
                <a:solidFill>
                  <a:srgbClr val="00518E"/>
                </a:solidFill>
                <a:latin typeface="Calibri" pitchFamily="34" charset="0"/>
              </a:rPr>
              <a:t>au Nord et au Sud et modalités à suivre</a:t>
            </a:r>
            <a:endParaRPr lang="tr-TR" sz="2400" b="1" dirty="0">
              <a:solidFill>
                <a:srgbClr val="00518E"/>
              </a:solidFill>
              <a:latin typeface="Calibri" pitchFamily="34" charset="0"/>
            </a:endParaRPr>
          </a:p>
        </p:txBody>
      </p:sp>
      <p:sp>
        <p:nvSpPr>
          <p:cNvPr id="3" name="Alt Başlık 2"/>
          <p:cNvSpPr>
            <a:spLocks noGrp="1"/>
          </p:cNvSpPr>
          <p:nvPr>
            <p:ph type="subTitle" idx="1"/>
          </p:nvPr>
        </p:nvSpPr>
        <p:spPr>
          <a:xfrm>
            <a:off x="5184068" y="260648"/>
            <a:ext cx="3672408" cy="1008112"/>
          </a:xfrm>
        </p:spPr>
        <p:txBody>
          <a:bodyPr>
            <a:normAutofit lnSpcReduction="10000"/>
          </a:bodyPr>
          <a:lstStyle/>
          <a:p>
            <a:pPr algn="r"/>
            <a:r>
              <a:rPr lang="tr-TR" sz="1800" b="1" dirty="0" err="1">
                <a:solidFill>
                  <a:srgbClr val="006600"/>
                </a:solidFill>
                <a:latin typeface="Calibri" pitchFamily="34" charset="0"/>
              </a:rPr>
              <a:t>Conférences</a:t>
            </a:r>
            <a:r>
              <a:rPr lang="tr-TR" sz="1800" b="1" dirty="0">
                <a:solidFill>
                  <a:srgbClr val="006600"/>
                </a:solidFill>
                <a:latin typeface="Calibri" pitchFamily="34" charset="0"/>
              </a:rPr>
              <a:t> </a:t>
            </a:r>
            <a:r>
              <a:rPr lang="tr-TR" sz="1800" b="1" dirty="0" err="1" smtClean="0">
                <a:solidFill>
                  <a:srgbClr val="006600"/>
                </a:solidFill>
                <a:latin typeface="Calibri" pitchFamily="34" charset="0"/>
              </a:rPr>
              <a:t>internationales</a:t>
            </a:r>
            <a:endParaRPr lang="tr-TR" sz="1800" b="1" dirty="0" smtClean="0">
              <a:solidFill>
                <a:srgbClr val="006600"/>
              </a:solidFill>
              <a:latin typeface="Calibri" pitchFamily="34" charset="0"/>
            </a:endParaRPr>
          </a:p>
          <a:p>
            <a:pPr algn="r"/>
            <a:r>
              <a:rPr lang="tr-TR" sz="1800" b="1" dirty="0">
                <a:solidFill>
                  <a:srgbClr val="006600"/>
                </a:solidFill>
                <a:latin typeface="Calibri" pitchFamily="34" charset="0"/>
              </a:rPr>
              <a:t>24 </a:t>
            </a:r>
            <a:r>
              <a:rPr lang="tr-TR" sz="1800" b="1" dirty="0" err="1">
                <a:solidFill>
                  <a:srgbClr val="006600"/>
                </a:solidFill>
                <a:latin typeface="Calibri" pitchFamily="34" charset="0"/>
              </a:rPr>
              <a:t>février</a:t>
            </a:r>
            <a:r>
              <a:rPr lang="tr-TR" sz="1800" b="1" dirty="0">
                <a:solidFill>
                  <a:srgbClr val="006600"/>
                </a:solidFill>
                <a:latin typeface="Calibri" pitchFamily="34" charset="0"/>
              </a:rPr>
              <a:t> </a:t>
            </a:r>
            <a:r>
              <a:rPr lang="tr-TR" sz="1800" b="1" dirty="0" smtClean="0">
                <a:solidFill>
                  <a:srgbClr val="006600"/>
                </a:solidFill>
                <a:latin typeface="Calibri" pitchFamily="34" charset="0"/>
              </a:rPr>
              <a:t>2014</a:t>
            </a:r>
          </a:p>
          <a:p>
            <a:pPr algn="r"/>
            <a:r>
              <a:rPr lang="tr-TR" sz="1800" b="1" dirty="0" smtClean="0">
                <a:solidFill>
                  <a:srgbClr val="006600"/>
                </a:solidFill>
                <a:latin typeface="Calibri" pitchFamily="34" charset="0"/>
              </a:rPr>
              <a:t>Paris/France</a:t>
            </a:r>
            <a:endParaRPr lang="tr-TR" sz="1800" b="1" dirty="0">
              <a:solidFill>
                <a:srgbClr val="006600"/>
              </a:solidFill>
              <a:latin typeface="Calibri" pitchFamily="34" charset="0"/>
            </a:endParaRPr>
          </a:p>
        </p:txBody>
      </p:sp>
      <p:sp>
        <p:nvSpPr>
          <p:cNvPr id="6" name="Alt Başlık 2"/>
          <p:cNvSpPr txBox="1">
            <a:spLocks/>
          </p:cNvSpPr>
          <p:nvPr/>
        </p:nvSpPr>
        <p:spPr>
          <a:xfrm>
            <a:off x="323528" y="5085184"/>
            <a:ext cx="4896544" cy="15841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1800" b="1" dirty="0" smtClean="0">
                <a:solidFill>
                  <a:srgbClr val="336600"/>
                </a:solidFill>
                <a:latin typeface="Calibri" pitchFamily="34" charset="0"/>
              </a:rPr>
              <a:t>Pr Yavuz TEKELIOGLU</a:t>
            </a:r>
          </a:p>
          <a:p>
            <a:pPr algn="l"/>
            <a:r>
              <a:rPr lang="tr-TR" sz="1800" b="1" dirty="0" err="1" smtClean="0">
                <a:solidFill>
                  <a:srgbClr val="336600"/>
                </a:solidFill>
                <a:latin typeface="Calibri" pitchFamily="34" charset="0"/>
              </a:rPr>
              <a:t>Directeur</a:t>
            </a:r>
            <a:r>
              <a:rPr lang="tr-TR" sz="1800" b="1" dirty="0" smtClean="0">
                <a:solidFill>
                  <a:srgbClr val="336600"/>
                </a:solidFill>
                <a:latin typeface="Calibri" pitchFamily="34" charset="0"/>
              </a:rPr>
              <a:t> </a:t>
            </a:r>
            <a:r>
              <a:rPr lang="tr-TR" sz="1800" b="1" dirty="0" err="1" smtClean="0">
                <a:solidFill>
                  <a:srgbClr val="336600"/>
                </a:solidFill>
                <a:latin typeface="Calibri" pitchFamily="34" charset="0"/>
              </a:rPr>
              <a:t>du</a:t>
            </a:r>
            <a:r>
              <a:rPr lang="tr-TR" sz="1800" b="1" dirty="0" smtClean="0">
                <a:solidFill>
                  <a:srgbClr val="336600"/>
                </a:solidFill>
                <a:latin typeface="Calibri" pitchFamily="34" charset="0"/>
              </a:rPr>
              <a:t> YÜCİTA (</a:t>
            </a:r>
            <a:r>
              <a:rPr lang="fr-FR" sz="1800" b="1" dirty="0">
                <a:solidFill>
                  <a:srgbClr val="336600"/>
                </a:solidFill>
                <a:latin typeface="Calibri" pitchFamily="34" charset="0"/>
              </a:rPr>
              <a:t>Le réseau de recherche sur les produits de terroir et les </a:t>
            </a:r>
            <a:r>
              <a:rPr lang="tr-TR" sz="1800" b="1" dirty="0" smtClean="0">
                <a:solidFill>
                  <a:srgbClr val="336600"/>
                </a:solidFill>
                <a:latin typeface="Calibri" pitchFamily="34" charset="0"/>
              </a:rPr>
              <a:t>I</a:t>
            </a:r>
            <a:r>
              <a:rPr lang="fr-FR" sz="1800" b="1" dirty="0" err="1" smtClean="0">
                <a:solidFill>
                  <a:srgbClr val="336600"/>
                </a:solidFill>
                <a:latin typeface="Calibri" pitchFamily="34" charset="0"/>
              </a:rPr>
              <a:t>ndications</a:t>
            </a:r>
            <a:r>
              <a:rPr lang="fr-FR" sz="1800" b="1" dirty="0" smtClean="0">
                <a:solidFill>
                  <a:srgbClr val="336600"/>
                </a:solidFill>
                <a:latin typeface="Calibri" pitchFamily="34" charset="0"/>
              </a:rPr>
              <a:t> </a:t>
            </a:r>
            <a:r>
              <a:rPr lang="fr-FR" sz="1800" b="1" dirty="0">
                <a:solidFill>
                  <a:srgbClr val="336600"/>
                </a:solidFill>
                <a:latin typeface="Calibri" pitchFamily="34" charset="0"/>
              </a:rPr>
              <a:t>Géographiques de Turquie</a:t>
            </a:r>
            <a:r>
              <a:rPr lang="fr-FR" sz="1800" dirty="0">
                <a:solidFill>
                  <a:srgbClr val="336600"/>
                </a:solidFill>
                <a:latin typeface="Calibri" pitchFamily="34" charset="0"/>
              </a:rPr>
              <a:t> </a:t>
            </a:r>
            <a:r>
              <a:rPr lang="tr-TR" sz="1800" dirty="0" smtClean="0">
                <a:solidFill>
                  <a:srgbClr val="336600"/>
                </a:solidFill>
                <a:latin typeface="Calibri" pitchFamily="34" charset="0"/>
              </a:rPr>
              <a:t>)</a:t>
            </a:r>
            <a:endParaRPr lang="tr-TR" sz="1800" b="1" dirty="0">
              <a:solidFill>
                <a:srgbClr val="336600"/>
              </a:solidFill>
              <a:latin typeface="Calibri" pitchFamily="34" charset="0"/>
            </a:endParaRPr>
          </a:p>
        </p:txBody>
      </p:sp>
      <p:sp>
        <p:nvSpPr>
          <p:cNvPr id="7" name="Başlık 1"/>
          <p:cNvSpPr txBox="1">
            <a:spLocks/>
          </p:cNvSpPr>
          <p:nvPr/>
        </p:nvSpPr>
        <p:spPr>
          <a:xfrm>
            <a:off x="838200" y="2708921"/>
            <a:ext cx="7772400" cy="18722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smtClean="0">
                <a:solidFill>
                  <a:srgbClr val="0070C0"/>
                </a:solidFill>
                <a:latin typeface="Comic Sans MS" pitchFamily="66" charset="0"/>
              </a:rPr>
              <a:t> </a:t>
            </a:r>
            <a:endParaRPr lang="tr-TR" sz="4000" dirty="0">
              <a:solidFill>
                <a:srgbClr val="0070C0"/>
              </a:solidFill>
              <a:latin typeface="Comic Sans MS" pitchFamily="66" charset="0"/>
            </a:endParaRPr>
          </a:p>
        </p:txBody>
      </p:sp>
      <p:pic>
        <p:nvPicPr>
          <p:cNvPr id="8" name="Resim 7" descr="http://mgbiservices.com/wp-content/uploads/2013/11/Salon-de-lagriculture-Paris-300x15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60648"/>
            <a:ext cx="2376264" cy="1080120"/>
          </a:xfrm>
          <a:prstGeom prst="rect">
            <a:avLst/>
          </a:prstGeom>
          <a:noFill/>
          <a:ln>
            <a:noFill/>
          </a:ln>
        </p:spPr>
      </p:pic>
      <p:sp>
        <p:nvSpPr>
          <p:cNvPr id="4" name="Dikdörtgen 3"/>
          <p:cNvSpPr/>
          <p:nvPr/>
        </p:nvSpPr>
        <p:spPr>
          <a:xfrm>
            <a:off x="0" y="2708921"/>
            <a:ext cx="9036496" cy="2062103"/>
          </a:xfrm>
          <a:prstGeom prst="rect">
            <a:avLst/>
          </a:prstGeom>
        </p:spPr>
        <p:txBody>
          <a:bodyPr wrap="square">
            <a:spAutoFit/>
          </a:bodyPr>
          <a:lstStyle/>
          <a:p>
            <a:pPr algn="ctr"/>
            <a:endParaRPr lang="tr-TR" sz="3200" b="1" dirty="0" smtClean="0">
              <a:solidFill>
                <a:srgbClr val="336600"/>
              </a:solidFill>
              <a:latin typeface="Calibri" pitchFamily="34" charset="0"/>
            </a:endParaRPr>
          </a:p>
          <a:p>
            <a:pPr algn="ctr"/>
            <a:r>
              <a:rPr lang="fr-FR" sz="3200" b="1" dirty="0" smtClean="0">
                <a:solidFill>
                  <a:srgbClr val="336600"/>
                </a:solidFill>
                <a:latin typeface="Calibri" pitchFamily="34" charset="0"/>
              </a:rPr>
              <a:t>INDICATIONS</a:t>
            </a:r>
            <a:r>
              <a:rPr lang="tr-TR" sz="3200" b="1" dirty="0" smtClean="0">
                <a:solidFill>
                  <a:srgbClr val="336600"/>
                </a:solidFill>
                <a:latin typeface="Calibri" pitchFamily="34" charset="0"/>
              </a:rPr>
              <a:t> </a:t>
            </a:r>
            <a:r>
              <a:rPr lang="fr-FR" sz="3200" b="1" dirty="0" smtClean="0">
                <a:solidFill>
                  <a:srgbClr val="336600"/>
                </a:solidFill>
                <a:latin typeface="Calibri" pitchFamily="34" charset="0"/>
              </a:rPr>
              <a:t>GEOGRAPHIQUES </a:t>
            </a:r>
            <a:r>
              <a:rPr lang="fr-FR" sz="3200" b="1" dirty="0">
                <a:solidFill>
                  <a:srgbClr val="336600"/>
                </a:solidFill>
                <a:latin typeface="Calibri" pitchFamily="34" charset="0"/>
              </a:rPr>
              <a:t>EN </a:t>
            </a:r>
            <a:r>
              <a:rPr lang="fr-FR" sz="3200" b="1" dirty="0" smtClean="0">
                <a:solidFill>
                  <a:srgbClr val="336600"/>
                </a:solidFill>
                <a:latin typeface="Calibri" pitchFamily="34" charset="0"/>
              </a:rPr>
              <a:t>TURQUIE</a:t>
            </a:r>
            <a:r>
              <a:rPr lang="tr-TR" sz="3200" b="1" dirty="0" smtClean="0">
                <a:solidFill>
                  <a:srgbClr val="336600"/>
                </a:solidFill>
                <a:latin typeface="Calibri" pitchFamily="34" charset="0"/>
              </a:rPr>
              <a:t>:</a:t>
            </a:r>
          </a:p>
          <a:p>
            <a:pPr algn="ctr"/>
            <a:r>
              <a:rPr lang="tr-TR" sz="3200" b="1" dirty="0" smtClean="0">
                <a:solidFill>
                  <a:srgbClr val="336600"/>
                </a:solidFill>
                <a:latin typeface="Calibri" pitchFamily="34" charset="0"/>
              </a:rPr>
              <a:t>ETAT </a:t>
            </a:r>
            <a:r>
              <a:rPr lang="tr-TR" sz="3200" b="1" dirty="0">
                <a:solidFill>
                  <a:srgbClr val="336600"/>
                </a:solidFill>
                <a:latin typeface="Calibri" pitchFamily="34" charset="0"/>
              </a:rPr>
              <a:t>DE LIEUX ET CONTRAINTES</a:t>
            </a:r>
            <a:endParaRPr lang="tr-TR" sz="3200" b="1" dirty="0" smtClean="0">
              <a:solidFill>
                <a:srgbClr val="336600"/>
              </a:solidFill>
              <a:latin typeface="Calibri" pitchFamily="34" charset="0"/>
            </a:endParaRPr>
          </a:p>
          <a:p>
            <a:pPr algn="ctr"/>
            <a:r>
              <a:rPr lang="tr-TR" sz="3200" b="1" dirty="0" smtClean="0">
                <a:solidFill>
                  <a:srgbClr val="336600"/>
                </a:solidFill>
                <a:latin typeface="Calibri" pitchFamily="34" charset="0"/>
              </a:rPr>
              <a:t> </a:t>
            </a:r>
            <a:endParaRPr lang="fr-FR" sz="3200" b="1" dirty="0">
              <a:solidFill>
                <a:srgbClr val="336600"/>
              </a:solidFill>
              <a:latin typeface="Calibri" pitchFamily="34" charset="0"/>
            </a:endParaRPr>
          </a:p>
        </p:txBody>
      </p:sp>
      <p:pic>
        <p:nvPicPr>
          <p:cNvPr id="1029" name="Picture 5" descr="C:\Users\yavuz\Desktop\unnamed.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5016621"/>
            <a:ext cx="2736304" cy="1721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516615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editerranian_Se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5725"/>
            <a:ext cx="9144000"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4 Resim" descr="turkiye-haritasi-yuksek-cozunurluk.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1075"/>
            <a:ext cx="9144000"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6832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par>
                                <p:cTn id="14" presetID="2" presetClass="exit" presetSubtype="12" accel="50000" decel="50000" fill="hold" nodeType="withEffect">
                                  <p:stCondLst>
                                    <p:cond delay="0"/>
                                  </p:stCondLst>
                                  <p:childTnLst>
                                    <p:anim calcmode="lin" valueType="num">
                                      <p:cBhvr additive="base">
                                        <p:cTn id="15" dur="1000"/>
                                        <p:tgtEl>
                                          <p:spTgt spid="4"/>
                                        </p:tgtEl>
                                        <p:attrNameLst>
                                          <p:attrName>ppt_x</p:attrName>
                                        </p:attrNameLst>
                                      </p:cBhvr>
                                      <p:tavLst>
                                        <p:tav tm="0">
                                          <p:val>
                                            <p:strVal val="ppt_x"/>
                                          </p:val>
                                        </p:tav>
                                        <p:tav tm="100000">
                                          <p:val>
                                            <p:strVal val="0-ppt_w/2"/>
                                          </p:val>
                                        </p:tav>
                                      </p:tavLst>
                                    </p:anim>
                                    <p:anim calcmode="lin" valueType="num">
                                      <p:cBhvr additive="base">
                                        <p:cTn id="16" dur="1000"/>
                                        <p:tgtEl>
                                          <p:spTgt spid="4"/>
                                        </p:tgtEl>
                                        <p:attrNameLst>
                                          <p:attrName>ppt_y</p:attrName>
                                        </p:attrNameLst>
                                      </p:cBhvr>
                                      <p:tavLst>
                                        <p:tav tm="0">
                                          <p:val>
                                            <p:strVal val="ppt_y"/>
                                          </p:val>
                                        </p:tav>
                                        <p:tav tm="100000">
                                          <p:val>
                                            <p:strVal val="1+ppt_h/2"/>
                                          </p:val>
                                        </p:tav>
                                      </p:tavLst>
                                    </p:anim>
                                    <p:set>
                                      <p:cBhvr>
                                        <p:cTn id="1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6632"/>
            <a:ext cx="8784976" cy="562074"/>
          </a:xfrm>
        </p:spPr>
        <p:txBody>
          <a:bodyPr>
            <a:noAutofit/>
          </a:bodyPr>
          <a:lstStyle/>
          <a:p>
            <a:r>
              <a:rPr lang="fr-FR" sz="3600" b="1" dirty="0" smtClean="0">
                <a:solidFill>
                  <a:srgbClr val="0070C0"/>
                </a:solidFill>
              </a:rPr>
              <a:t>La Turquie (2013)</a:t>
            </a:r>
            <a:endParaRPr lang="tr-TR" sz="3600" dirty="0">
              <a:solidFill>
                <a:srgbClr val="0070C0"/>
              </a:solidFill>
            </a:endParaRPr>
          </a:p>
        </p:txBody>
      </p:sp>
      <p:sp>
        <p:nvSpPr>
          <p:cNvPr id="3" name="İçerik Yer Tutucusu 2"/>
          <p:cNvSpPr>
            <a:spLocks noGrp="1"/>
          </p:cNvSpPr>
          <p:nvPr>
            <p:ph idx="1"/>
          </p:nvPr>
        </p:nvSpPr>
        <p:spPr>
          <a:xfrm>
            <a:off x="251520" y="1052737"/>
            <a:ext cx="8784976" cy="5832647"/>
          </a:xfrm>
        </p:spPr>
        <p:txBody>
          <a:bodyPr>
            <a:noAutofit/>
          </a:bodyPr>
          <a:lstStyle/>
          <a:p>
            <a:r>
              <a:rPr lang="fr-FR" sz="1800" b="1" dirty="0" smtClean="0">
                <a:latin typeface="+mj-lt"/>
              </a:rPr>
              <a:t>Population</a:t>
            </a:r>
            <a:r>
              <a:rPr lang="fr-FR" sz="1800" b="1" dirty="0">
                <a:latin typeface="+mj-lt"/>
              </a:rPr>
              <a:t>: 75 627 000 habitants (2012) dont  40 % moins de 19 ans.</a:t>
            </a:r>
            <a:endParaRPr lang="tr-TR" sz="1800" dirty="0">
              <a:latin typeface="+mj-lt"/>
            </a:endParaRPr>
          </a:p>
          <a:p>
            <a:r>
              <a:rPr lang="fr-FR" sz="1800" b="1" dirty="0">
                <a:latin typeface="+mj-lt"/>
              </a:rPr>
              <a:t>Superficie :  783.562 km² ( une fois et demie plus grande que la France)</a:t>
            </a:r>
            <a:endParaRPr lang="tr-TR" sz="1800" dirty="0">
              <a:latin typeface="+mj-lt"/>
            </a:endParaRPr>
          </a:p>
          <a:p>
            <a:r>
              <a:rPr lang="fr-FR" sz="1800" b="1" dirty="0">
                <a:latin typeface="+mj-lt"/>
              </a:rPr>
              <a:t>PIB :   823 milliards de $</a:t>
            </a:r>
            <a:endParaRPr lang="tr-TR" sz="1800" dirty="0">
              <a:latin typeface="+mj-lt"/>
            </a:endParaRPr>
          </a:p>
          <a:p>
            <a:r>
              <a:rPr lang="fr-FR" sz="1800" b="1" dirty="0">
                <a:latin typeface="+mj-lt"/>
              </a:rPr>
              <a:t>RNB par habitant: 10 818$ (en PPA, 2013)</a:t>
            </a:r>
            <a:endParaRPr lang="tr-TR" sz="1800" dirty="0">
              <a:latin typeface="+mj-lt"/>
            </a:endParaRPr>
          </a:p>
          <a:p>
            <a:r>
              <a:rPr lang="fr-FR" sz="1800" b="1" dirty="0">
                <a:latin typeface="+mj-lt"/>
              </a:rPr>
              <a:t>Taux de croissance:  3,8%</a:t>
            </a:r>
            <a:endParaRPr lang="tr-TR" sz="1800" dirty="0">
              <a:latin typeface="+mj-lt"/>
            </a:endParaRPr>
          </a:p>
          <a:p>
            <a:r>
              <a:rPr lang="fr-FR" sz="1800" b="1" dirty="0">
                <a:latin typeface="+mj-lt"/>
              </a:rPr>
              <a:t>Chômage:    9,5%</a:t>
            </a:r>
            <a:endParaRPr lang="tr-TR" sz="1800" dirty="0">
              <a:latin typeface="+mj-lt"/>
            </a:endParaRPr>
          </a:p>
          <a:p>
            <a:pPr marL="0" indent="0">
              <a:buNone/>
            </a:pPr>
            <a:r>
              <a:rPr lang="fr-FR" sz="1800" b="1" u="sng" dirty="0" smtClean="0">
                <a:latin typeface="+mj-lt"/>
              </a:rPr>
              <a:t>Commerce extérieur</a:t>
            </a:r>
            <a:r>
              <a:rPr lang="fr-FR" sz="1800" b="1" dirty="0" smtClean="0">
                <a:latin typeface="+mj-lt"/>
              </a:rPr>
              <a:t> </a:t>
            </a:r>
            <a:r>
              <a:rPr lang="fr-FR" sz="1800" b="1" dirty="0">
                <a:latin typeface="+mj-lt"/>
              </a:rPr>
              <a:t>:</a:t>
            </a:r>
            <a:endParaRPr lang="tr-TR" sz="1800" dirty="0">
              <a:latin typeface="+mj-lt"/>
            </a:endParaRPr>
          </a:p>
          <a:p>
            <a:r>
              <a:rPr lang="fr-FR" sz="1800" b="1" dirty="0">
                <a:latin typeface="+mj-lt"/>
              </a:rPr>
              <a:t>Importation: 251,6 milliards de $,   </a:t>
            </a:r>
            <a:endParaRPr lang="tr-TR" sz="1800" dirty="0">
              <a:latin typeface="+mj-lt"/>
            </a:endParaRPr>
          </a:p>
          <a:p>
            <a:r>
              <a:rPr lang="fr-FR" sz="1800" b="1" dirty="0">
                <a:latin typeface="+mj-lt"/>
              </a:rPr>
              <a:t>Exportation : 152,4 </a:t>
            </a:r>
            <a:r>
              <a:rPr lang="fr-FR" sz="1800" b="1" dirty="0">
                <a:solidFill>
                  <a:srgbClr val="4E3B30"/>
                </a:solidFill>
                <a:latin typeface="Franklin Gothic Medium"/>
              </a:rPr>
              <a:t>milliards </a:t>
            </a:r>
            <a:r>
              <a:rPr lang="fr-FR" sz="1800" b="1" dirty="0" smtClean="0">
                <a:solidFill>
                  <a:srgbClr val="4E3B30"/>
                </a:solidFill>
                <a:latin typeface="Franklin Gothic Medium"/>
              </a:rPr>
              <a:t>de</a:t>
            </a:r>
            <a:r>
              <a:rPr lang="fr-FR" sz="1800" b="1" dirty="0" smtClean="0">
                <a:latin typeface="+mj-lt"/>
              </a:rPr>
              <a:t> </a:t>
            </a:r>
            <a:r>
              <a:rPr lang="fr-FR" sz="1800" b="1" dirty="0">
                <a:latin typeface="+mj-lt"/>
              </a:rPr>
              <a:t>$,   couverture : 60,4%</a:t>
            </a:r>
            <a:endParaRPr lang="tr-TR" sz="1800" dirty="0">
              <a:latin typeface="+mj-lt"/>
            </a:endParaRPr>
          </a:p>
          <a:p>
            <a:r>
              <a:rPr lang="fr-FR" sz="1800" b="1" dirty="0">
                <a:latin typeface="+mj-lt"/>
              </a:rPr>
              <a:t>Exportation agricole 21,6 milliards  </a:t>
            </a:r>
            <a:r>
              <a:rPr lang="fr-FR" sz="1800" b="1" dirty="0" smtClean="0">
                <a:latin typeface="+mj-lt"/>
              </a:rPr>
              <a:t>de </a:t>
            </a:r>
            <a:r>
              <a:rPr lang="fr-FR" sz="1800" b="1" dirty="0">
                <a:latin typeface="+mj-lt"/>
              </a:rPr>
              <a:t>$,  (14,2% ) </a:t>
            </a:r>
            <a:endParaRPr lang="tr-TR" sz="1800" dirty="0">
              <a:latin typeface="+mj-lt"/>
            </a:endParaRPr>
          </a:p>
          <a:p>
            <a:r>
              <a:rPr lang="fr-FR" sz="1800" b="1" dirty="0">
                <a:latin typeface="+mj-lt"/>
              </a:rPr>
              <a:t>Recette  du tourisme : </a:t>
            </a:r>
            <a:r>
              <a:rPr lang="fr-FR" sz="1800" b="1" dirty="0" smtClean="0">
                <a:latin typeface="+mj-lt"/>
              </a:rPr>
              <a:t>32,3</a:t>
            </a:r>
            <a:r>
              <a:rPr lang="tr-TR" sz="1800" b="1" dirty="0" smtClean="0">
                <a:latin typeface="+mj-lt"/>
              </a:rPr>
              <a:t> </a:t>
            </a:r>
            <a:r>
              <a:rPr lang="fr-FR" sz="1800" b="1" dirty="0" smtClean="0">
                <a:latin typeface="+mj-lt"/>
              </a:rPr>
              <a:t>milliards </a:t>
            </a:r>
            <a:r>
              <a:rPr lang="fr-FR" sz="1800" b="1" dirty="0">
                <a:latin typeface="+mj-lt"/>
              </a:rPr>
              <a:t>de $, nombre de touristes : 39 226 000</a:t>
            </a:r>
            <a:endParaRPr lang="tr-TR" sz="1800" dirty="0">
              <a:latin typeface="+mj-lt"/>
            </a:endParaRPr>
          </a:p>
          <a:p>
            <a:pPr marL="0" indent="0">
              <a:buNone/>
            </a:pPr>
            <a:r>
              <a:rPr lang="fr-FR" sz="1800" b="1" u="sng" dirty="0">
                <a:latin typeface="+mj-lt"/>
              </a:rPr>
              <a:t>Agriculture : </a:t>
            </a:r>
            <a:endParaRPr lang="tr-TR" sz="1800" dirty="0">
              <a:latin typeface="+mj-lt"/>
            </a:endParaRPr>
          </a:p>
          <a:p>
            <a:r>
              <a:rPr lang="fr-FR" sz="1800" b="1" dirty="0">
                <a:latin typeface="+mj-lt"/>
              </a:rPr>
              <a:t> 6 375 760 actifs  (24,7% de l’emploi)</a:t>
            </a:r>
            <a:endParaRPr lang="tr-TR" sz="1800" dirty="0">
              <a:latin typeface="+mj-lt"/>
            </a:endParaRPr>
          </a:p>
          <a:p>
            <a:r>
              <a:rPr lang="fr-FR" sz="1800" b="1" dirty="0">
                <a:latin typeface="+mj-lt"/>
              </a:rPr>
              <a:t>Nombre d’exploitations: 3 076 649</a:t>
            </a:r>
            <a:endParaRPr lang="tr-TR" sz="1800" dirty="0">
              <a:latin typeface="+mj-lt"/>
            </a:endParaRPr>
          </a:p>
          <a:p>
            <a:r>
              <a:rPr lang="fr-FR" sz="1800" b="1" dirty="0">
                <a:latin typeface="+mj-lt"/>
              </a:rPr>
              <a:t>Taille moyenne : 6 </a:t>
            </a:r>
            <a:r>
              <a:rPr lang="fr-FR" sz="1800" b="1" dirty="0" smtClean="0">
                <a:latin typeface="+mj-lt"/>
              </a:rPr>
              <a:t>ha</a:t>
            </a:r>
            <a:endParaRPr lang="tr-TR" sz="1800" dirty="0">
              <a:latin typeface="+mj-lt"/>
            </a:endParaRPr>
          </a:p>
        </p:txBody>
      </p:sp>
    </p:spTree>
    <p:extLst>
      <p:ext uri="{BB962C8B-B14F-4D97-AF65-F5344CB8AC3E}">
        <p14:creationId xmlns:p14="http://schemas.microsoft.com/office/powerpoint/2010/main" xmlns="" val="218139308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6552728"/>
          </a:xfrm>
        </p:spPr>
        <p:txBody>
          <a:bodyPr>
            <a:normAutofit lnSpcReduction="10000"/>
          </a:bodyPr>
          <a:lstStyle/>
          <a:p>
            <a:pPr marL="0" indent="0" algn="ctr">
              <a:buNone/>
            </a:pPr>
            <a:r>
              <a:rPr lang="fr-FR" sz="2400" b="1" dirty="0">
                <a:solidFill>
                  <a:srgbClr val="0070C0"/>
                </a:solidFill>
              </a:rPr>
              <a:t>LA TURQUIE EST UN PAYS D’EXCELLENCE POUR LES PRODUITS DU </a:t>
            </a:r>
            <a:r>
              <a:rPr lang="fr-FR" sz="2400" b="1" dirty="0" smtClean="0">
                <a:solidFill>
                  <a:srgbClr val="0070C0"/>
                </a:solidFill>
              </a:rPr>
              <a:t>TERROIR</a:t>
            </a:r>
          </a:p>
          <a:p>
            <a:pPr marL="801688" indent="-260350"/>
            <a:r>
              <a:rPr lang="fr-FR" sz="2400" b="1" dirty="0" smtClean="0"/>
              <a:t>Un vaste territoire agricole </a:t>
            </a:r>
          </a:p>
          <a:p>
            <a:pPr marL="801688" indent="-260350"/>
            <a:r>
              <a:rPr lang="fr-FR" sz="2400" b="1" dirty="0" smtClean="0"/>
              <a:t>Une géographie très diversifiée</a:t>
            </a:r>
          </a:p>
          <a:p>
            <a:pPr marL="801688" indent="-260350"/>
            <a:r>
              <a:rPr lang="fr-FR" sz="2400" b="1" dirty="0" smtClean="0"/>
              <a:t>Des microclimats très varies</a:t>
            </a:r>
          </a:p>
          <a:p>
            <a:pPr marL="801688" indent="-260350"/>
            <a:r>
              <a:rPr lang="fr-FR" sz="2400" b="1" dirty="0" smtClean="0"/>
              <a:t>Une diversité biologique remarquable</a:t>
            </a:r>
          </a:p>
          <a:p>
            <a:pPr marL="541338" indent="0">
              <a:buNone/>
            </a:pPr>
            <a:r>
              <a:rPr lang="fr-FR" sz="2400" b="1" dirty="0" smtClean="0"/>
              <a:t>Offrent </a:t>
            </a:r>
            <a:r>
              <a:rPr lang="fr-FR" sz="2400" b="1" dirty="0"/>
              <a:t>une </a:t>
            </a:r>
            <a:r>
              <a:rPr lang="fr-FR" sz="2400" b="1" dirty="0" smtClean="0"/>
              <a:t>production </a:t>
            </a:r>
            <a:r>
              <a:rPr lang="fr-FR" sz="2400" b="1" dirty="0"/>
              <a:t>agricole d’une diversité exceptionnelle et de très bonne qualité qui permet d’avoir un riche catalogue de produits du terroir</a:t>
            </a:r>
            <a:r>
              <a:rPr lang="fr-FR" sz="2400" b="1" dirty="0" smtClean="0"/>
              <a:t>.</a:t>
            </a:r>
          </a:p>
          <a:p>
            <a:pPr marL="541338" indent="0">
              <a:buNone/>
            </a:pPr>
            <a:endParaRPr lang="fr-FR" sz="2600" b="1" dirty="0" smtClean="0"/>
          </a:p>
          <a:p>
            <a:pPr marL="0" lvl="0" indent="0" algn="ctr">
              <a:buNone/>
            </a:pPr>
            <a:r>
              <a:rPr lang="fr-FR" sz="2400" b="1" dirty="0" smtClean="0">
                <a:solidFill>
                  <a:srgbClr val="0070C0"/>
                </a:solidFill>
              </a:rPr>
              <a:t>LA TURQUIE EST UN PAYS RICHE DE SAVOIR-FAIRE LOCAUX</a:t>
            </a:r>
          </a:p>
          <a:p>
            <a:pPr marL="801688" lvl="1" indent="-260350">
              <a:buFont typeface="Arial" pitchFamily="34" charset="0"/>
              <a:buChar char="•"/>
            </a:pPr>
            <a:r>
              <a:rPr lang="fr-FR" sz="2400" b="1" dirty="0" smtClean="0"/>
              <a:t>Des racines historiques très profondes</a:t>
            </a:r>
          </a:p>
          <a:p>
            <a:pPr marL="801688" lvl="1" indent="-260350">
              <a:buFont typeface="Arial" pitchFamily="34" charset="0"/>
              <a:buChar char="•"/>
            </a:pPr>
            <a:r>
              <a:rPr lang="fr-FR" sz="2400" b="1" dirty="0" smtClean="0"/>
              <a:t>Une maitrise remarquable de l’art culinaire</a:t>
            </a:r>
          </a:p>
          <a:p>
            <a:pPr marL="801688" lvl="1" indent="-260350">
              <a:buFont typeface="Arial" pitchFamily="34" charset="0"/>
              <a:buChar char="•"/>
            </a:pPr>
            <a:r>
              <a:rPr lang="fr-FR" sz="2400" b="1" dirty="0" smtClean="0"/>
              <a:t>Des méthodes de fabrication authentiques</a:t>
            </a:r>
          </a:p>
          <a:p>
            <a:pPr marL="541338" lvl="1" indent="0">
              <a:buNone/>
            </a:pPr>
            <a:r>
              <a:rPr lang="fr-FR" sz="2400" b="1" dirty="0" smtClean="0"/>
              <a:t>Permettent </a:t>
            </a:r>
            <a:r>
              <a:rPr lang="fr-FR" sz="2400" b="1" dirty="0"/>
              <a:t>d’obtenir </a:t>
            </a:r>
            <a:r>
              <a:rPr lang="tr-TR" sz="2400" b="1" dirty="0" smtClean="0"/>
              <a:t> </a:t>
            </a:r>
            <a:r>
              <a:rPr lang="tr-TR" sz="2400" b="1" dirty="0" err="1" smtClean="0"/>
              <a:t>une</a:t>
            </a:r>
            <a:r>
              <a:rPr lang="tr-TR" sz="2400" b="1" dirty="0" smtClean="0"/>
              <a:t>  </a:t>
            </a:r>
            <a:r>
              <a:rPr lang="fr-FR" sz="2400" b="1" dirty="0" smtClean="0"/>
              <a:t>palette </a:t>
            </a:r>
            <a:r>
              <a:rPr lang="fr-FR" sz="2400" b="1" dirty="0"/>
              <a:t>de produits extraordinairement </a:t>
            </a:r>
            <a:r>
              <a:rPr lang="fr-FR" sz="2400" b="1" dirty="0" smtClean="0"/>
              <a:t>diversifiée</a:t>
            </a:r>
            <a:r>
              <a:rPr lang="tr-TR" sz="2400" b="1" dirty="0" smtClean="0"/>
              <a:t>  et </a:t>
            </a:r>
            <a:r>
              <a:rPr lang="fr-FR" sz="2400" b="1" dirty="0" smtClean="0"/>
              <a:t>d’une </a:t>
            </a:r>
            <a:r>
              <a:rPr lang="fr-FR" sz="2400" b="1" dirty="0"/>
              <a:t>grande </a:t>
            </a:r>
            <a:r>
              <a:rPr lang="fr-FR" sz="2400" b="1" dirty="0" smtClean="0"/>
              <a:t>finesse</a:t>
            </a:r>
            <a:endParaRPr lang="fr-FR" sz="2400" b="1" dirty="0"/>
          </a:p>
        </p:txBody>
      </p:sp>
    </p:spTree>
    <p:extLst>
      <p:ext uri="{BB962C8B-B14F-4D97-AF65-F5344CB8AC3E}">
        <p14:creationId xmlns:p14="http://schemas.microsoft.com/office/powerpoint/2010/main" xmlns="" val="291778756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496944" cy="5544616"/>
          </a:xfrm>
        </p:spPr>
        <p:txBody>
          <a:bodyPr>
            <a:normAutofit fontScale="62500" lnSpcReduction="20000"/>
          </a:bodyPr>
          <a:lstStyle/>
          <a:p>
            <a:r>
              <a:rPr lang="fr-FR" b="1" dirty="0" smtClean="0"/>
              <a:t>La Turquie s’est dotée le 24 juin 1995 d’un décret de loi (555/1995) concernant “La protection des indications géographiques”. </a:t>
            </a:r>
          </a:p>
          <a:p>
            <a:r>
              <a:rPr lang="fr-FR" b="1" dirty="0" smtClean="0"/>
              <a:t>Cette loi</a:t>
            </a:r>
          </a:p>
          <a:p>
            <a:pPr lvl="1"/>
            <a:r>
              <a:rPr lang="fr-FR" sz="3200" b="1" dirty="0" smtClean="0"/>
              <a:t>est</a:t>
            </a:r>
            <a:r>
              <a:rPr lang="tr-TR" sz="3200" b="1" dirty="0" smtClean="0"/>
              <a:t>                                                                                                                                                                                                                                                         </a:t>
            </a:r>
            <a:r>
              <a:rPr lang="fr-FR" sz="3200" b="1" dirty="0" smtClean="0"/>
              <a:t>l’adoption du Règlement 2081/1992 de l’UE,  </a:t>
            </a:r>
          </a:p>
          <a:p>
            <a:pPr lvl="1"/>
            <a:r>
              <a:rPr lang="fr-FR" sz="3200" b="1" dirty="0" smtClean="0"/>
              <a:t>concerne tous les produits,</a:t>
            </a:r>
            <a:endParaRPr lang="tr-TR" sz="3200" b="1" dirty="0" smtClean="0"/>
          </a:p>
          <a:p>
            <a:pPr lvl="1"/>
            <a:r>
              <a:rPr lang="fr-FR" sz="3200" b="1" dirty="0" smtClean="0"/>
              <a:t>ne couvre pas les STG,</a:t>
            </a:r>
          </a:p>
          <a:p>
            <a:r>
              <a:rPr lang="fr-FR" b="1" dirty="0" smtClean="0"/>
              <a:t>L’Institution chargée de labellisation est «l’Institut de Patente de Turquie » (IPT)</a:t>
            </a:r>
          </a:p>
          <a:p>
            <a:r>
              <a:rPr lang="fr-FR" b="1" dirty="0" smtClean="0"/>
              <a:t>Concernant les  produits agricoles et/ou agro-alimentaires :</a:t>
            </a:r>
          </a:p>
          <a:p>
            <a:pPr marL="269875" indent="0" algn="just">
              <a:buNone/>
            </a:pPr>
            <a:r>
              <a:rPr lang="tr-TR" b="1" dirty="0"/>
              <a:t>	</a:t>
            </a:r>
            <a:r>
              <a:rPr lang="fr-FR" b="1" dirty="0" smtClean="0"/>
              <a:t>Il s’agit bien d’une protection d’une dénomination</a:t>
            </a:r>
            <a:r>
              <a:rPr lang="tr-TR" b="1" dirty="0" smtClean="0"/>
              <a:t> </a:t>
            </a:r>
            <a:r>
              <a:rPr lang="fr-FR" b="1" dirty="0" smtClean="0"/>
              <a:t>géographique dont le caractère est dû à un terroir et à un savoir-faire, et le protéger des contrefaçons, de manière à:</a:t>
            </a:r>
          </a:p>
          <a:p>
            <a:pPr lvl="1"/>
            <a:r>
              <a:rPr lang="fr-FR" sz="3200" b="1" dirty="0" smtClean="0"/>
              <a:t>favoriser la diversification de la production agricole,</a:t>
            </a:r>
          </a:p>
          <a:p>
            <a:pPr lvl="1"/>
            <a:r>
              <a:rPr lang="fr-FR" sz="3200" b="1" dirty="0" smtClean="0"/>
              <a:t>protéger le patrimoine et assurer le développement local,</a:t>
            </a:r>
          </a:p>
          <a:p>
            <a:pPr lvl="1"/>
            <a:r>
              <a:rPr lang="fr-FR" sz="3200" b="1" dirty="0" smtClean="0"/>
              <a:t>améliorer le revenu des agriculteurs,</a:t>
            </a:r>
          </a:p>
          <a:p>
            <a:pPr lvl="1"/>
            <a:r>
              <a:rPr lang="fr-FR" sz="3200" b="1" dirty="0" smtClean="0"/>
              <a:t>promouvoir des produits caractéristiques,</a:t>
            </a:r>
          </a:p>
          <a:p>
            <a:pPr lvl="1"/>
            <a:r>
              <a:rPr lang="fr-FR" sz="3200" b="1" dirty="0" smtClean="0"/>
              <a:t>fixer la population rurale dans sa zone,</a:t>
            </a:r>
          </a:p>
          <a:p>
            <a:pPr lvl="1"/>
            <a:r>
              <a:rPr lang="tr-TR" sz="3200" b="1" dirty="0" smtClean="0"/>
              <a:t>i</a:t>
            </a:r>
            <a:r>
              <a:rPr lang="fr-FR" sz="3200" b="1" dirty="0" err="1" smtClean="0"/>
              <a:t>nformer</a:t>
            </a:r>
            <a:r>
              <a:rPr lang="fr-FR" sz="3200" b="1" dirty="0" smtClean="0"/>
              <a:t> clairement les consommateurs.</a:t>
            </a:r>
          </a:p>
        </p:txBody>
      </p:sp>
      <p:sp>
        <p:nvSpPr>
          <p:cNvPr id="4" name="Dikdörtgen 3"/>
          <p:cNvSpPr/>
          <p:nvPr/>
        </p:nvSpPr>
        <p:spPr>
          <a:xfrm>
            <a:off x="1331640" y="260648"/>
            <a:ext cx="5688632" cy="523220"/>
          </a:xfrm>
          <a:prstGeom prst="rect">
            <a:avLst/>
          </a:prstGeom>
        </p:spPr>
        <p:txBody>
          <a:bodyPr wrap="square">
            <a:spAutoFit/>
          </a:bodyPr>
          <a:lstStyle/>
          <a:p>
            <a:pPr algn="ctr"/>
            <a:r>
              <a:rPr lang="tr-TR" sz="2800" b="1" dirty="0" smtClean="0">
                <a:solidFill>
                  <a:srgbClr val="0070C0"/>
                </a:solidFill>
              </a:rPr>
              <a:t>CADRE JURIDIQUE</a:t>
            </a:r>
            <a:endParaRPr lang="tr-TR" sz="2800" b="1" dirty="0">
              <a:solidFill>
                <a:srgbClr val="0070C0"/>
              </a:solidFill>
            </a:endParaRPr>
          </a:p>
        </p:txBody>
      </p:sp>
    </p:spTree>
    <p:extLst>
      <p:ext uri="{BB962C8B-B14F-4D97-AF65-F5344CB8AC3E}">
        <p14:creationId xmlns:p14="http://schemas.microsoft.com/office/powerpoint/2010/main" xmlns="" val="15965160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702" y="-10954"/>
            <a:ext cx="9001000" cy="1008112"/>
          </a:xfrm>
        </p:spPr>
        <p:txBody>
          <a:bodyPr>
            <a:noAutofit/>
          </a:bodyPr>
          <a:lstStyle/>
          <a:p>
            <a:pPr algn="ctr"/>
            <a:r>
              <a:rPr lang="tr-TR" sz="2000" b="1" dirty="0" smtClean="0">
                <a:solidFill>
                  <a:srgbClr val="0070C0"/>
                </a:solidFill>
              </a:rPr>
              <a:t>	</a:t>
            </a:r>
            <a:r>
              <a:rPr lang="fr-FR" sz="2000" b="1" dirty="0">
                <a:solidFill>
                  <a:srgbClr val="0070C0"/>
                </a:solidFill>
              </a:rPr>
              <a:t>Distribution des Indications </a:t>
            </a:r>
            <a:r>
              <a:rPr lang="fr-FR" sz="2000" b="1" dirty="0" smtClean="0">
                <a:solidFill>
                  <a:srgbClr val="0070C0"/>
                </a:solidFill>
              </a:rPr>
              <a:t>G</a:t>
            </a:r>
            <a:r>
              <a:rPr lang="tr-TR" sz="2000" b="1" dirty="0" smtClean="0">
                <a:solidFill>
                  <a:srgbClr val="0070C0"/>
                </a:solidFill>
              </a:rPr>
              <a:t>E</a:t>
            </a:r>
            <a:r>
              <a:rPr lang="fr-FR" sz="2000" b="1" dirty="0" err="1" smtClean="0">
                <a:solidFill>
                  <a:srgbClr val="0070C0"/>
                </a:solidFill>
              </a:rPr>
              <a:t>ographiques</a:t>
            </a:r>
            <a:r>
              <a:rPr lang="fr-FR" sz="2000" b="1" dirty="0" smtClean="0">
                <a:solidFill>
                  <a:srgbClr val="0070C0"/>
                </a:solidFill>
              </a:rPr>
              <a:t> </a:t>
            </a:r>
            <a:r>
              <a:rPr lang="fr-FR" sz="2000" b="1" dirty="0">
                <a:solidFill>
                  <a:srgbClr val="0070C0"/>
                </a:solidFill>
              </a:rPr>
              <a:t>Turques </a:t>
            </a:r>
            <a:r>
              <a:rPr lang="tr-TR" sz="2000" b="1" dirty="0" smtClean="0">
                <a:solidFill>
                  <a:srgbClr val="0070C0"/>
                </a:solidFill>
              </a:rPr>
              <a:t/>
            </a:r>
            <a:br>
              <a:rPr lang="tr-TR" sz="2000" b="1" dirty="0" smtClean="0">
                <a:solidFill>
                  <a:srgbClr val="0070C0"/>
                </a:solidFill>
              </a:rPr>
            </a:br>
            <a:r>
              <a:rPr lang="tr-TR" sz="2000" b="1" dirty="0" smtClean="0">
                <a:solidFill>
                  <a:srgbClr val="0070C0"/>
                </a:solidFill>
              </a:rPr>
              <a:t>         </a:t>
            </a:r>
            <a:r>
              <a:rPr lang="fr-FR" sz="2000" b="1" dirty="0" smtClean="0">
                <a:solidFill>
                  <a:srgbClr val="0070C0"/>
                </a:solidFill>
              </a:rPr>
              <a:t>(</a:t>
            </a:r>
            <a:r>
              <a:rPr lang="fr-FR" sz="2000" b="1" dirty="0">
                <a:solidFill>
                  <a:srgbClr val="0070C0"/>
                </a:solidFill>
              </a:rPr>
              <a:t>Par </a:t>
            </a:r>
            <a:r>
              <a:rPr lang="fr-FR" sz="2000" b="1" dirty="0" smtClean="0">
                <a:solidFill>
                  <a:srgbClr val="0070C0"/>
                </a:solidFill>
              </a:rPr>
              <a:t>Cat</a:t>
            </a:r>
            <a:r>
              <a:rPr lang="tr-TR" sz="2000" b="1" dirty="0" smtClean="0">
                <a:solidFill>
                  <a:srgbClr val="0070C0"/>
                </a:solidFill>
              </a:rPr>
              <a:t>E</a:t>
            </a:r>
            <a:r>
              <a:rPr lang="fr-FR" sz="2000" b="1" dirty="0" err="1" smtClean="0">
                <a:solidFill>
                  <a:srgbClr val="0070C0"/>
                </a:solidFill>
              </a:rPr>
              <a:t>gorie</a:t>
            </a:r>
            <a:r>
              <a:rPr lang="fr-FR" sz="2000" b="1" dirty="0" smtClean="0">
                <a:solidFill>
                  <a:srgbClr val="0070C0"/>
                </a:solidFill>
              </a:rPr>
              <a:t> </a:t>
            </a:r>
            <a:r>
              <a:rPr lang="fr-FR" sz="2000" b="1" dirty="0">
                <a:solidFill>
                  <a:srgbClr val="0070C0"/>
                </a:solidFill>
              </a:rPr>
              <a:t>des Produits)</a:t>
            </a:r>
          </a:p>
        </p:txBody>
      </p:sp>
      <p:graphicFrame>
        <p:nvGraphicFramePr>
          <p:cNvPr id="4" name="Tablo 3"/>
          <p:cNvGraphicFramePr>
            <a:graphicFrameLocks noGrp="1"/>
          </p:cNvGraphicFramePr>
          <p:nvPr>
            <p:extLst>
              <p:ext uri="{D42A27DB-BD31-4B8C-83A1-F6EECF244321}">
                <p14:modId xmlns:p14="http://schemas.microsoft.com/office/powerpoint/2010/main" xmlns="" val="2403779368"/>
              </p:ext>
            </p:extLst>
          </p:nvPr>
        </p:nvGraphicFramePr>
        <p:xfrm>
          <a:off x="107504" y="1124744"/>
          <a:ext cx="9001000" cy="5056162"/>
        </p:xfrm>
        <a:graphic>
          <a:graphicData uri="http://schemas.openxmlformats.org/drawingml/2006/table">
            <a:tbl>
              <a:tblPr firstRow="1" firstCol="1" bandRow="1" bandCol="1">
                <a:tableStyleId>{5C22544A-7EE6-4342-B048-85BDC9FD1C3A}</a:tableStyleId>
              </a:tblPr>
              <a:tblGrid>
                <a:gridCol w="3272450"/>
                <a:gridCol w="2056819"/>
                <a:gridCol w="996771"/>
                <a:gridCol w="1134937"/>
                <a:gridCol w="1540023"/>
              </a:tblGrid>
              <a:tr h="386151">
                <a:tc gridSpan="5">
                  <a:txBody>
                    <a:bodyPr/>
                    <a:lstStyle/>
                    <a:p>
                      <a:pPr>
                        <a:spcAft>
                          <a:spcPts val="0"/>
                        </a:spcAft>
                      </a:pP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72300">
                <a:tc rowSpan="2">
                  <a:txBody>
                    <a:bodyPr/>
                    <a:lstStyle/>
                    <a:p>
                      <a:pPr>
                        <a:spcAft>
                          <a:spcPts val="0"/>
                        </a:spcAft>
                      </a:pPr>
                      <a:r>
                        <a:rPr lang="fr-FR" sz="1600" dirty="0">
                          <a:solidFill>
                            <a:schemeClr val="bg1"/>
                          </a:solidFill>
                          <a:effectLst/>
                        </a:rPr>
                        <a:t> </a:t>
                      </a:r>
                      <a:endParaRPr lang="tr-TR" sz="1200" dirty="0">
                        <a:solidFill>
                          <a:schemeClr val="bg1"/>
                        </a:solidFill>
                        <a:effectLst/>
                      </a:endParaRPr>
                    </a:p>
                    <a:p>
                      <a:pPr>
                        <a:spcAft>
                          <a:spcPts val="0"/>
                        </a:spcAft>
                      </a:pPr>
                      <a:r>
                        <a:rPr lang="fr-FR" sz="1600" dirty="0">
                          <a:solidFill>
                            <a:schemeClr val="bg1"/>
                          </a:solidFill>
                          <a:effectLst/>
                        </a:rPr>
                        <a:t>CATEGORIE DES PRODUITS</a:t>
                      </a:r>
                      <a:endParaRPr lang="tr-TR" sz="1200" dirty="0">
                        <a:solidFill>
                          <a:schemeClr val="bg1"/>
                        </a:solidFill>
                        <a:effectLst/>
                        <a:latin typeface="Cambria"/>
                        <a:ea typeface="MS Mincho"/>
                        <a:cs typeface="Cambria"/>
                      </a:endParaRPr>
                    </a:p>
                  </a:txBody>
                  <a:tcPr marL="68580" marR="68580" marT="0" marB="0"/>
                </a:tc>
                <a:tc rowSpan="2">
                  <a:txBody>
                    <a:bodyPr/>
                    <a:lstStyle/>
                    <a:p>
                      <a:pPr algn="ctr">
                        <a:spcAft>
                          <a:spcPts val="0"/>
                        </a:spcAft>
                      </a:pPr>
                      <a:r>
                        <a:rPr lang="fr-FR" sz="1600" dirty="0">
                          <a:effectLst/>
                        </a:rPr>
                        <a:t>NOMBRE </a:t>
                      </a:r>
                      <a:r>
                        <a:rPr lang="fr-FR" sz="1600" dirty="0" smtClean="0">
                          <a:effectLst/>
                        </a:rPr>
                        <a:t>D’ENREGISTREMENTS</a:t>
                      </a:r>
                      <a:endParaRPr lang="tr-TR" sz="1200" dirty="0">
                        <a:effectLst/>
                      </a:endParaRPr>
                    </a:p>
                  </a:txBody>
                  <a:tcPr marL="68580" marR="68580" marT="0" marB="0"/>
                </a:tc>
                <a:tc rowSpan="2">
                  <a:txBody>
                    <a:bodyPr/>
                    <a:lstStyle/>
                    <a:p>
                      <a:pPr algn="ctr">
                        <a:spcAft>
                          <a:spcPts val="0"/>
                        </a:spcAft>
                      </a:pPr>
                      <a:r>
                        <a:rPr lang="fr-FR" sz="1600" dirty="0">
                          <a:effectLst/>
                        </a:rPr>
                        <a:t> </a:t>
                      </a:r>
                      <a:endParaRPr lang="tr-TR" sz="1200" dirty="0">
                        <a:effectLst/>
                      </a:endParaRPr>
                    </a:p>
                    <a:p>
                      <a:pPr algn="ctr">
                        <a:spcAft>
                          <a:spcPts val="0"/>
                        </a:spcAft>
                      </a:pPr>
                      <a:r>
                        <a:rPr lang="fr-FR" sz="1600" dirty="0">
                          <a:effectLst/>
                        </a:rPr>
                        <a:t>EN %</a:t>
                      </a:r>
                      <a:endParaRPr lang="tr-TR" sz="1200" dirty="0">
                        <a:effectLst/>
                        <a:latin typeface="Cambria"/>
                        <a:ea typeface="MS Mincho"/>
                        <a:cs typeface="Cambria"/>
                      </a:endParaRPr>
                    </a:p>
                  </a:txBody>
                  <a:tcPr marL="68580" marR="68580" marT="0" marB="0"/>
                </a:tc>
                <a:tc gridSpan="2">
                  <a:txBody>
                    <a:bodyPr/>
                    <a:lstStyle/>
                    <a:p>
                      <a:pPr algn="ctr">
                        <a:spcAft>
                          <a:spcPts val="0"/>
                        </a:spcAft>
                      </a:pPr>
                      <a:r>
                        <a:rPr lang="fr-FR" sz="1600" b="0" dirty="0">
                          <a:effectLst/>
                        </a:rPr>
                        <a:t>TYPE D’ENREGISTREMENT</a:t>
                      </a:r>
                      <a:endParaRPr lang="tr-TR" sz="1200" b="0" dirty="0">
                        <a:effectLst/>
                        <a:latin typeface="Cambria"/>
                        <a:ea typeface="MS Mincho"/>
                        <a:cs typeface="Cambria"/>
                      </a:endParaRPr>
                    </a:p>
                  </a:txBody>
                  <a:tcPr marL="68580" marR="68580" marT="0" marB="0"/>
                </a:tc>
                <a:tc hMerge="1">
                  <a:txBody>
                    <a:bodyPr/>
                    <a:lstStyle/>
                    <a:p>
                      <a:endParaRPr lang="tr-TR"/>
                    </a:p>
                  </a:txBody>
                  <a:tcPr/>
                </a:tc>
              </a:tr>
              <a:tr h="42235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spcAft>
                          <a:spcPts val="0"/>
                        </a:spcAft>
                      </a:pPr>
                      <a:r>
                        <a:rPr lang="fr-FR" sz="1600" dirty="0">
                          <a:effectLst/>
                        </a:rPr>
                        <a:t>AOP</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IGP</a:t>
                      </a:r>
                      <a:endParaRPr lang="tr-TR" sz="1200" dirty="0">
                        <a:effectLst/>
                        <a:latin typeface="Cambria"/>
                        <a:ea typeface="MS Mincho"/>
                        <a:cs typeface="Cambria"/>
                      </a:endParaRPr>
                    </a:p>
                  </a:txBody>
                  <a:tcPr marL="68580" marR="68580" marT="0" marB="0"/>
                </a:tc>
              </a:tr>
              <a:tr h="386151">
                <a:tc>
                  <a:txBody>
                    <a:bodyPr/>
                    <a:lstStyle/>
                    <a:p>
                      <a:pPr>
                        <a:spcAft>
                          <a:spcPts val="0"/>
                        </a:spcAft>
                      </a:pPr>
                      <a:r>
                        <a:rPr lang="fr-FR" sz="1600" dirty="0">
                          <a:solidFill>
                            <a:schemeClr val="bg1"/>
                          </a:solidFill>
                          <a:effectLst/>
                        </a:rPr>
                        <a:t>Tapis </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fr-FR" sz="1600">
                          <a:effectLst/>
                        </a:rPr>
                        <a:t>27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15,2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27</a:t>
                      </a:r>
                      <a:endParaRPr lang="tr-TR" sz="1200">
                        <a:effectLst/>
                        <a:latin typeface="Cambria"/>
                        <a:ea typeface="MS Mincho"/>
                        <a:cs typeface="Cambria"/>
                      </a:endParaRPr>
                    </a:p>
                  </a:txBody>
                  <a:tcPr marL="68580" marR="68580" marT="0" marB="0"/>
                </a:tc>
              </a:tr>
              <a:tr h="386151">
                <a:tc>
                  <a:txBody>
                    <a:bodyPr/>
                    <a:lstStyle/>
                    <a:p>
                      <a:pPr>
                        <a:spcAft>
                          <a:spcPts val="0"/>
                        </a:spcAft>
                      </a:pPr>
                      <a:r>
                        <a:rPr lang="fr-FR" sz="1600" dirty="0">
                          <a:solidFill>
                            <a:schemeClr val="bg1"/>
                          </a:solidFill>
                          <a:effectLst/>
                        </a:rPr>
                        <a:t>Produits </a:t>
                      </a:r>
                      <a:r>
                        <a:rPr lang="tr-TR" sz="1600" dirty="0" smtClean="0">
                          <a:solidFill>
                            <a:schemeClr val="bg1"/>
                          </a:solidFill>
                          <a:effectLst/>
                        </a:rPr>
                        <a:t> </a:t>
                      </a:r>
                      <a:r>
                        <a:rPr lang="fr-FR" sz="1600" dirty="0" smtClean="0">
                          <a:solidFill>
                            <a:schemeClr val="bg1"/>
                          </a:solidFill>
                          <a:effectLst/>
                        </a:rPr>
                        <a:t>agricoles</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fr-FR" sz="1600">
                          <a:effectLst/>
                        </a:rPr>
                        <a:t>48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25,4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46</a:t>
                      </a:r>
                      <a:endParaRPr lang="tr-TR" sz="1200">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2</a:t>
                      </a:r>
                      <a:endParaRPr lang="tr-TR" sz="1200" dirty="0">
                        <a:effectLst/>
                        <a:latin typeface="Cambria"/>
                        <a:ea typeface="MS Mincho"/>
                        <a:cs typeface="Cambria"/>
                      </a:endParaRPr>
                    </a:p>
                  </a:txBody>
                  <a:tcPr marL="68580" marR="68580" marT="0" marB="0"/>
                </a:tc>
              </a:tr>
              <a:tr h="386151">
                <a:tc>
                  <a:txBody>
                    <a:bodyPr/>
                    <a:lstStyle/>
                    <a:p>
                      <a:pPr>
                        <a:spcAft>
                          <a:spcPts val="0"/>
                        </a:spcAft>
                      </a:pPr>
                      <a:r>
                        <a:rPr lang="fr-FR" sz="1600" dirty="0" smtClean="0">
                          <a:solidFill>
                            <a:schemeClr val="bg1"/>
                          </a:solidFill>
                          <a:effectLst/>
                        </a:rPr>
                        <a:t>Produits</a:t>
                      </a:r>
                      <a:r>
                        <a:rPr lang="tr-TR" sz="1600" dirty="0" smtClean="0">
                          <a:solidFill>
                            <a:schemeClr val="bg1"/>
                          </a:solidFill>
                          <a:effectLst/>
                        </a:rPr>
                        <a:t> </a:t>
                      </a:r>
                      <a:r>
                        <a:rPr lang="fr-FR" sz="1600" dirty="0" smtClean="0">
                          <a:solidFill>
                            <a:schemeClr val="bg1"/>
                          </a:solidFill>
                          <a:effectLst/>
                        </a:rPr>
                        <a:t> </a:t>
                      </a:r>
                      <a:r>
                        <a:rPr lang="fr-FR" sz="1600" dirty="0">
                          <a:solidFill>
                            <a:schemeClr val="bg1"/>
                          </a:solidFill>
                          <a:effectLst/>
                        </a:rPr>
                        <a:t>agro-alimentaires</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fr-FR" sz="1600">
                          <a:effectLst/>
                        </a:rPr>
                        <a:t>71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41,8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60</a:t>
                      </a:r>
                      <a:endParaRPr lang="tr-TR" sz="1200">
                        <a:effectLst/>
                        <a:latin typeface="Cambria"/>
                        <a:ea typeface="MS Mincho"/>
                        <a:cs typeface="Cambria"/>
                      </a:endParaRPr>
                    </a:p>
                  </a:txBody>
                  <a:tcPr marL="68580" marR="68580" marT="0" marB="0"/>
                </a:tc>
              </a:tr>
              <a:tr h="386151">
                <a:tc>
                  <a:txBody>
                    <a:bodyPr/>
                    <a:lstStyle/>
                    <a:p>
                      <a:pPr>
                        <a:spcAft>
                          <a:spcPts val="0"/>
                        </a:spcAft>
                      </a:pPr>
                      <a:r>
                        <a:rPr lang="fr-FR" sz="1600" dirty="0">
                          <a:solidFill>
                            <a:schemeClr val="bg1"/>
                          </a:solidFill>
                          <a:effectLst/>
                        </a:rPr>
                        <a:t>Boissons </a:t>
                      </a:r>
                      <a:r>
                        <a:rPr lang="tr-TR" sz="1600" dirty="0" smtClean="0">
                          <a:solidFill>
                            <a:schemeClr val="bg1"/>
                          </a:solidFill>
                          <a:effectLst/>
                        </a:rPr>
                        <a:t> </a:t>
                      </a:r>
                      <a:r>
                        <a:rPr lang="fr-FR" sz="1600" dirty="0" smtClean="0">
                          <a:solidFill>
                            <a:schemeClr val="bg1"/>
                          </a:solidFill>
                          <a:effectLst/>
                        </a:rPr>
                        <a:t>alcoolisées</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fr-FR" sz="1600">
                          <a:effectLst/>
                        </a:rPr>
                        <a:t>8</a:t>
                      </a:r>
                      <a:endParaRPr lang="tr-TR" sz="1200">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4,5</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8</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r>
              <a:tr h="386151">
                <a:tc>
                  <a:txBody>
                    <a:bodyPr/>
                    <a:lstStyle/>
                    <a:p>
                      <a:pPr>
                        <a:spcAft>
                          <a:spcPts val="0"/>
                        </a:spcAft>
                      </a:pPr>
                      <a:r>
                        <a:rPr lang="fr-FR" sz="1600" dirty="0">
                          <a:solidFill>
                            <a:schemeClr val="bg1"/>
                          </a:solidFill>
                          <a:effectLst/>
                        </a:rPr>
                        <a:t>Animaux </a:t>
                      </a:r>
                      <a:r>
                        <a:rPr lang="tr-TR" sz="1600" dirty="0" smtClean="0">
                          <a:solidFill>
                            <a:schemeClr val="bg1"/>
                          </a:solidFill>
                          <a:effectLst/>
                        </a:rPr>
                        <a:t> </a:t>
                      </a:r>
                      <a:r>
                        <a:rPr lang="fr-FR" sz="1600" dirty="0" smtClean="0">
                          <a:solidFill>
                            <a:schemeClr val="bg1"/>
                          </a:solidFill>
                          <a:effectLst/>
                        </a:rPr>
                        <a:t>vivants</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fr-FR" sz="1600" dirty="0">
                          <a:effectLst/>
                        </a:rPr>
                        <a:t>4</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2,3</a:t>
                      </a:r>
                      <a:endParaRPr lang="tr-TR" sz="1200" dirty="0">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4</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r>
              <a:tr h="386151">
                <a:tc>
                  <a:txBody>
                    <a:bodyPr/>
                    <a:lstStyle/>
                    <a:p>
                      <a:pPr>
                        <a:spcAft>
                          <a:spcPts val="0"/>
                        </a:spcAft>
                      </a:pPr>
                      <a:r>
                        <a:rPr lang="fr-FR" sz="1600" dirty="0">
                          <a:solidFill>
                            <a:schemeClr val="bg1"/>
                          </a:solidFill>
                          <a:effectLst/>
                        </a:rPr>
                        <a:t>Produits </a:t>
                      </a:r>
                      <a:r>
                        <a:rPr lang="tr-TR" sz="1600" dirty="0" smtClean="0">
                          <a:solidFill>
                            <a:schemeClr val="bg1"/>
                          </a:solidFill>
                          <a:effectLst/>
                        </a:rPr>
                        <a:t> </a:t>
                      </a:r>
                      <a:r>
                        <a:rPr lang="fr-FR" sz="1600" dirty="0" smtClean="0">
                          <a:solidFill>
                            <a:schemeClr val="bg1"/>
                          </a:solidFill>
                          <a:effectLst/>
                        </a:rPr>
                        <a:t>artisanaux</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fr-FR" sz="1600">
                          <a:effectLst/>
                        </a:rPr>
                        <a:t>15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8,5</a:t>
                      </a:r>
                      <a:endParaRPr lang="tr-TR" sz="1200">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4</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11</a:t>
                      </a:r>
                      <a:endParaRPr lang="tr-TR" sz="1200">
                        <a:effectLst/>
                        <a:latin typeface="Cambria"/>
                        <a:ea typeface="MS Mincho"/>
                        <a:cs typeface="Cambria"/>
                      </a:endParaRPr>
                    </a:p>
                  </a:txBody>
                  <a:tcPr marL="68580" marR="68580" marT="0" marB="0"/>
                </a:tc>
              </a:tr>
              <a:tr h="386151">
                <a:tc>
                  <a:txBody>
                    <a:bodyPr/>
                    <a:lstStyle/>
                    <a:p>
                      <a:pPr>
                        <a:spcAft>
                          <a:spcPts val="0"/>
                        </a:spcAft>
                      </a:pPr>
                      <a:r>
                        <a:rPr lang="fr-FR" sz="1600" dirty="0">
                          <a:solidFill>
                            <a:schemeClr val="bg1"/>
                          </a:solidFill>
                          <a:effectLst/>
                        </a:rPr>
                        <a:t>Autres</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4</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2,3</a:t>
                      </a:r>
                      <a:endParaRPr lang="tr-TR" sz="1200">
                        <a:effectLst/>
                        <a:latin typeface="Cambria"/>
                        <a:ea typeface="MS Mincho"/>
                        <a:cs typeface="Cambria"/>
                      </a:endParaRPr>
                    </a:p>
                  </a:txBody>
                  <a:tcPr marL="68580" marR="68580" marT="0" marB="0"/>
                </a:tc>
                <a:tc>
                  <a:txBody>
                    <a:bodyPr/>
                    <a:lstStyle/>
                    <a:p>
                      <a:pPr algn="ctr">
                        <a:spcAft>
                          <a:spcPts val="0"/>
                        </a:spcAft>
                      </a:pPr>
                      <a:r>
                        <a:rPr lang="tr-TR" sz="1600" dirty="0" smtClean="0">
                          <a:effectLst/>
                        </a:rPr>
                        <a:t> </a:t>
                      </a:r>
                      <a:r>
                        <a:rPr lang="fr-FR" sz="1600" dirty="0" smtClean="0">
                          <a:effectLst/>
                        </a:rPr>
                        <a:t>4</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r>
              <a:tr h="386151">
                <a:tc>
                  <a:txBody>
                    <a:bodyPr/>
                    <a:lstStyle/>
                    <a:p>
                      <a:pPr>
                        <a:spcAft>
                          <a:spcPts val="0"/>
                        </a:spcAft>
                      </a:pPr>
                      <a:r>
                        <a:rPr lang="fr-FR" sz="1600" dirty="0">
                          <a:solidFill>
                            <a:schemeClr val="bg1"/>
                          </a:solidFill>
                          <a:effectLst/>
                        </a:rPr>
                        <a:t>TOTAL</a:t>
                      </a:r>
                      <a:endParaRPr lang="tr-TR" sz="1200" dirty="0">
                        <a:solidFill>
                          <a:schemeClr val="bg1"/>
                        </a:solidFill>
                        <a:effectLst/>
                        <a:latin typeface="Cambria"/>
                        <a:ea typeface="MS Mincho"/>
                        <a:cs typeface="Cambria"/>
                      </a:endParaRPr>
                    </a:p>
                  </a:txBody>
                  <a:tcPr marL="68580" marR="68580" marT="0" marB="0"/>
                </a:tc>
                <a:tc>
                  <a:txBody>
                    <a:bodyPr/>
                    <a:lstStyle/>
                    <a:p>
                      <a:pPr algn="ctr">
                        <a:spcAft>
                          <a:spcPts val="0"/>
                        </a:spcAft>
                      </a:pPr>
                      <a:r>
                        <a:rPr lang="fr-FR" sz="1600" dirty="0">
                          <a:effectLst/>
                        </a:rPr>
                        <a:t>177</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smtClean="0">
                          <a:effectLst/>
                        </a:rPr>
                        <a:t>100</a:t>
                      </a:r>
                      <a:r>
                        <a:rPr lang="tr-TR" sz="1600" dirty="0" smtClean="0">
                          <a:effectLst/>
                        </a:rPr>
                        <a:t>,0</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77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dirty="0" smtClean="0">
                          <a:effectLst/>
                        </a:rPr>
                        <a:t>100</a:t>
                      </a:r>
                      <a:r>
                        <a:rPr lang="tr-TR" sz="1600" dirty="0" smtClean="0">
                          <a:effectLst/>
                        </a:rPr>
                        <a:t>,0</a:t>
                      </a:r>
                      <a:endParaRPr lang="tr-TR" sz="1200" dirty="0">
                        <a:effectLst/>
                        <a:latin typeface="Cambria"/>
                        <a:ea typeface="MS Mincho"/>
                        <a:cs typeface="Cambria"/>
                      </a:endParaRPr>
                    </a:p>
                  </a:txBody>
                  <a:tcPr marL="68580" marR="68580" marT="0" marB="0"/>
                </a:tc>
              </a:tr>
              <a:tr h="386151">
                <a:tc gridSpan="5">
                  <a:txBody>
                    <a:bodyPr/>
                    <a:lstStyle/>
                    <a:p>
                      <a:pPr>
                        <a:spcAft>
                          <a:spcPts val="0"/>
                        </a:spcAft>
                      </a:pPr>
                      <a:r>
                        <a:rPr lang="fr-FR" sz="1600" dirty="0">
                          <a:solidFill>
                            <a:schemeClr val="tx1"/>
                          </a:solidFill>
                          <a:effectLst/>
                        </a:rPr>
                        <a:t>Source: Nos calculs sur bases de donnés de l’IPT (01 Février 2014)</a:t>
                      </a:r>
                      <a:endParaRPr lang="tr-TR" sz="1200" dirty="0">
                        <a:solidFill>
                          <a:schemeClr val="tx1"/>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200594309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616016"/>
            <a:ext cx="8784976" cy="1084792"/>
          </a:xfrm>
        </p:spPr>
        <p:txBody>
          <a:bodyPr>
            <a:noAutofit/>
          </a:bodyPr>
          <a:lstStyle/>
          <a:p>
            <a:pPr algn="ctr">
              <a:spcAft>
                <a:spcPts val="0"/>
              </a:spcAft>
            </a:pPr>
            <a:r>
              <a:rPr lang="tr-TR" sz="2200" b="1" dirty="0" smtClean="0">
                <a:solidFill>
                  <a:srgbClr val="0070C0"/>
                </a:solidFill>
              </a:rPr>
              <a:t> </a:t>
            </a:r>
            <a:r>
              <a:rPr lang="fr-FR" sz="2400" b="1" dirty="0">
                <a:solidFill>
                  <a:srgbClr val="0070C0"/>
                </a:solidFill>
                <a:effectLst/>
              </a:rPr>
              <a:t>Distribution </a:t>
            </a:r>
            <a:r>
              <a:rPr lang="fr-FR" sz="2400" b="1" dirty="0" smtClean="0">
                <a:solidFill>
                  <a:srgbClr val="0070C0"/>
                </a:solidFill>
                <a:effectLst/>
              </a:rPr>
              <a:t>des</a:t>
            </a:r>
            <a:r>
              <a:rPr lang="tr-TR" sz="2400" b="1" dirty="0" smtClean="0">
                <a:solidFill>
                  <a:srgbClr val="0070C0"/>
                </a:solidFill>
                <a:effectLst/>
              </a:rPr>
              <a:t> </a:t>
            </a:r>
            <a:r>
              <a:rPr lang="fr-FR" sz="2400" b="1" dirty="0" smtClean="0">
                <a:solidFill>
                  <a:srgbClr val="0070C0"/>
                </a:solidFill>
                <a:effectLst/>
              </a:rPr>
              <a:t> IG</a:t>
            </a:r>
            <a:r>
              <a:rPr lang="tr-TR" sz="2400" b="1" dirty="0" smtClean="0">
                <a:solidFill>
                  <a:srgbClr val="0070C0"/>
                </a:solidFill>
                <a:effectLst/>
              </a:rPr>
              <a:t> </a:t>
            </a:r>
            <a:r>
              <a:rPr lang="fr-FR" sz="2400" b="1" dirty="0" smtClean="0">
                <a:solidFill>
                  <a:srgbClr val="0070C0"/>
                </a:solidFill>
                <a:effectLst/>
              </a:rPr>
              <a:t> Agro-alimentaires</a:t>
            </a:r>
            <a:r>
              <a:rPr lang="tr-TR" sz="2400" b="1" dirty="0" smtClean="0">
                <a:solidFill>
                  <a:srgbClr val="0070C0"/>
                </a:solidFill>
                <a:effectLst/>
              </a:rPr>
              <a:t/>
            </a:r>
            <a:br>
              <a:rPr lang="tr-TR" sz="2400" b="1" dirty="0" smtClean="0">
                <a:solidFill>
                  <a:srgbClr val="0070C0"/>
                </a:solidFill>
                <a:effectLst/>
              </a:rPr>
            </a:br>
            <a:r>
              <a:rPr lang="fr-FR" sz="2400" b="1" dirty="0" smtClean="0">
                <a:solidFill>
                  <a:srgbClr val="0070C0"/>
                </a:solidFill>
                <a:effectLst/>
              </a:rPr>
              <a:t> par</a:t>
            </a:r>
            <a:r>
              <a:rPr lang="tr-TR" sz="2400" b="1" dirty="0" smtClean="0">
                <a:solidFill>
                  <a:srgbClr val="0070C0"/>
                </a:solidFill>
                <a:effectLst/>
              </a:rPr>
              <a:t> </a:t>
            </a:r>
            <a:r>
              <a:rPr lang="fr-FR" sz="2400" b="1" dirty="0" smtClean="0">
                <a:solidFill>
                  <a:srgbClr val="0070C0"/>
                </a:solidFill>
                <a:effectLst/>
              </a:rPr>
              <a:t> Cat</a:t>
            </a:r>
            <a:r>
              <a:rPr lang="tr-TR" sz="2400" b="1" dirty="0" smtClean="0">
                <a:solidFill>
                  <a:srgbClr val="0070C0"/>
                </a:solidFill>
                <a:effectLst/>
              </a:rPr>
              <a:t>E</a:t>
            </a:r>
            <a:r>
              <a:rPr lang="fr-FR" sz="2400" b="1" dirty="0" err="1" smtClean="0">
                <a:solidFill>
                  <a:srgbClr val="0070C0"/>
                </a:solidFill>
                <a:effectLst/>
              </a:rPr>
              <a:t>gorie</a:t>
            </a:r>
            <a:r>
              <a:rPr lang="tr-TR" sz="2400" b="1" dirty="0" smtClean="0">
                <a:solidFill>
                  <a:srgbClr val="0070C0"/>
                </a:solidFill>
                <a:effectLst/>
              </a:rPr>
              <a:t> </a:t>
            </a:r>
            <a:r>
              <a:rPr lang="fr-FR" sz="2400" b="1" dirty="0" smtClean="0">
                <a:solidFill>
                  <a:srgbClr val="0070C0"/>
                </a:solidFill>
                <a:effectLst/>
              </a:rPr>
              <a:t> </a:t>
            </a:r>
            <a:r>
              <a:rPr lang="fr-FR" sz="2400" b="1" dirty="0">
                <a:solidFill>
                  <a:srgbClr val="0070C0"/>
                </a:solidFill>
                <a:effectLst/>
              </a:rPr>
              <a:t>des </a:t>
            </a:r>
            <a:r>
              <a:rPr lang="tr-TR" sz="2400" b="1" dirty="0" smtClean="0">
                <a:solidFill>
                  <a:srgbClr val="0070C0"/>
                </a:solidFill>
                <a:effectLst/>
              </a:rPr>
              <a:t> </a:t>
            </a:r>
            <a:r>
              <a:rPr lang="fr-FR" sz="2400" b="1" dirty="0" smtClean="0">
                <a:solidFill>
                  <a:srgbClr val="0070C0"/>
                </a:solidFill>
                <a:effectLst/>
              </a:rPr>
              <a:t>Produits</a:t>
            </a:r>
            <a:endParaRPr lang="tr-TR" sz="1800" b="1" dirty="0">
              <a:solidFill>
                <a:srgbClr val="0070C0"/>
              </a:solidFill>
              <a:effectLst/>
              <a:latin typeface="Cambria"/>
              <a:ea typeface="MS Mincho"/>
              <a:cs typeface="Cambria"/>
            </a:endParaRPr>
          </a:p>
        </p:txBody>
      </p:sp>
      <p:graphicFrame>
        <p:nvGraphicFramePr>
          <p:cNvPr id="4" name="Tablo 3"/>
          <p:cNvGraphicFramePr>
            <a:graphicFrameLocks noGrp="1"/>
          </p:cNvGraphicFramePr>
          <p:nvPr>
            <p:extLst>
              <p:ext uri="{D42A27DB-BD31-4B8C-83A1-F6EECF244321}">
                <p14:modId xmlns:p14="http://schemas.microsoft.com/office/powerpoint/2010/main" xmlns="" val="3660464027"/>
              </p:ext>
            </p:extLst>
          </p:nvPr>
        </p:nvGraphicFramePr>
        <p:xfrm>
          <a:off x="251520" y="1999557"/>
          <a:ext cx="8729869" cy="3888432"/>
        </p:xfrm>
        <a:graphic>
          <a:graphicData uri="http://schemas.openxmlformats.org/drawingml/2006/table">
            <a:tbl>
              <a:tblPr firstRow="1" firstCol="1" bandRow="1" bandCol="1">
                <a:tableStyleId>{5C22544A-7EE6-4342-B048-85BDC9FD1C3A}</a:tableStyleId>
              </a:tblPr>
              <a:tblGrid>
                <a:gridCol w="4873569"/>
                <a:gridCol w="2095246"/>
                <a:gridCol w="758769"/>
                <a:gridCol w="536512"/>
                <a:gridCol w="465773"/>
              </a:tblGrid>
              <a:tr h="299110">
                <a:tc gridSpan="5">
                  <a:txBody>
                    <a:bodyPr/>
                    <a:lstStyle/>
                    <a:p>
                      <a:pPr>
                        <a:spcAft>
                          <a:spcPts val="0"/>
                        </a:spcAft>
                      </a:pPr>
                      <a:endParaRPr lang="tr-TR" sz="1200" dirty="0">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98221">
                <a:tc>
                  <a:txBody>
                    <a:bodyPr/>
                    <a:lstStyle/>
                    <a:p>
                      <a:pPr>
                        <a:spcAft>
                          <a:spcPts val="0"/>
                        </a:spcAft>
                      </a:pPr>
                      <a:r>
                        <a:rPr lang="fr-FR" sz="1600" dirty="0">
                          <a:effectLst/>
                        </a:rPr>
                        <a:t> </a:t>
                      </a:r>
                      <a:endParaRPr lang="tr-TR" sz="1200" dirty="0">
                        <a:effectLst/>
                      </a:endParaRPr>
                    </a:p>
                    <a:p>
                      <a:pPr>
                        <a:spcAft>
                          <a:spcPts val="0"/>
                        </a:spcAft>
                      </a:pPr>
                      <a:r>
                        <a:rPr lang="fr-FR" sz="1600" dirty="0">
                          <a:effectLst/>
                        </a:rPr>
                        <a:t>CATEGORIE DES PRODUITS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NOMBRE </a:t>
                      </a:r>
                      <a:endParaRPr lang="tr-TR" sz="1600" dirty="0" smtClean="0">
                        <a:effectLst/>
                      </a:endParaRPr>
                    </a:p>
                    <a:p>
                      <a:pPr algn="ctr">
                        <a:spcAft>
                          <a:spcPts val="0"/>
                        </a:spcAft>
                      </a:pPr>
                      <a:r>
                        <a:rPr lang="fr-FR" sz="1600" dirty="0" smtClean="0">
                          <a:effectLst/>
                        </a:rPr>
                        <a:t>D’ENREGISTREMENTS</a:t>
                      </a:r>
                      <a:endParaRPr lang="tr-TR" sz="1200" dirty="0">
                        <a:effectLst/>
                        <a:latin typeface="Cambria"/>
                        <a:ea typeface="MS Mincho"/>
                        <a:cs typeface="Cambria"/>
                      </a:endParaRPr>
                    </a:p>
                  </a:txBody>
                  <a:tcPr marL="68580" marR="68580" marT="0" marB="0"/>
                </a:tc>
                <a:tc>
                  <a:txBody>
                    <a:bodyPr/>
                    <a:lstStyle/>
                    <a:p>
                      <a:pPr>
                        <a:spcAft>
                          <a:spcPts val="0"/>
                        </a:spcAft>
                      </a:pPr>
                      <a:r>
                        <a:rPr lang="fr-FR" sz="1600" dirty="0">
                          <a:effectLst/>
                        </a:rPr>
                        <a:t> </a:t>
                      </a:r>
                      <a:endParaRPr lang="tr-TR" sz="1200" dirty="0">
                        <a:effectLst/>
                      </a:endParaRPr>
                    </a:p>
                    <a:p>
                      <a:pPr algn="ctr">
                        <a:spcAft>
                          <a:spcPts val="0"/>
                        </a:spcAft>
                      </a:pPr>
                      <a:r>
                        <a:rPr lang="fr-FR" sz="1600" dirty="0">
                          <a:effectLst/>
                        </a:rPr>
                        <a:t>En%</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 </a:t>
                      </a:r>
                      <a:endParaRPr lang="tr-TR" sz="1200">
                        <a:effectLst/>
                      </a:endParaRPr>
                    </a:p>
                    <a:p>
                      <a:pPr>
                        <a:spcAft>
                          <a:spcPts val="0"/>
                        </a:spcAft>
                      </a:pPr>
                      <a:r>
                        <a:rPr lang="fr-FR" sz="1600">
                          <a:effectLst/>
                        </a:rPr>
                        <a:t>AOP</a:t>
                      </a:r>
                      <a:endParaRPr lang="tr-TR" sz="1200">
                        <a:effectLst/>
                        <a:latin typeface="Cambria"/>
                        <a:ea typeface="MS Mincho"/>
                        <a:cs typeface="Cambria"/>
                      </a:endParaRPr>
                    </a:p>
                  </a:txBody>
                  <a:tcPr marL="68580" marR="68580" marT="0" marB="0"/>
                </a:tc>
                <a:tc>
                  <a:txBody>
                    <a:bodyPr/>
                    <a:lstStyle/>
                    <a:p>
                      <a:pPr algn="ctr">
                        <a:spcAft>
                          <a:spcPts val="0"/>
                        </a:spcAft>
                      </a:pPr>
                      <a:r>
                        <a:rPr lang="fr-FR" sz="1600" dirty="0">
                          <a:effectLst/>
                        </a:rPr>
                        <a:t> </a:t>
                      </a:r>
                      <a:endParaRPr lang="tr-TR" sz="1200" dirty="0">
                        <a:effectLst/>
                      </a:endParaRPr>
                    </a:p>
                    <a:p>
                      <a:pPr>
                        <a:spcAft>
                          <a:spcPts val="0"/>
                        </a:spcAft>
                      </a:pPr>
                      <a:r>
                        <a:rPr lang="fr-FR" sz="1600" dirty="0">
                          <a:effectLst/>
                        </a:rPr>
                        <a:t>IGP</a:t>
                      </a:r>
                      <a:endParaRPr lang="tr-TR" sz="1200" dirty="0">
                        <a:effectLst/>
                        <a:latin typeface="Cambria"/>
                        <a:ea typeface="MS Mincho"/>
                        <a:cs typeface="Cambria"/>
                      </a:endParaRPr>
                    </a:p>
                  </a:txBody>
                  <a:tcPr marL="68580" marR="68580" marT="0" marB="0"/>
                </a:tc>
              </a:tr>
              <a:tr h="299110">
                <a:tc>
                  <a:txBody>
                    <a:bodyPr/>
                    <a:lstStyle/>
                    <a:p>
                      <a:pPr>
                        <a:spcAft>
                          <a:spcPts val="0"/>
                        </a:spcAft>
                      </a:pPr>
                      <a:r>
                        <a:rPr lang="fr-FR" sz="1600" dirty="0">
                          <a:effectLst/>
                        </a:rPr>
                        <a:t>Fruits, légumes </a:t>
                      </a:r>
                      <a:r>
                        <a:rPr lang="tr-TR" sz="1600" dirty="0" smtClean="0">
                          <a:effectLst/>
                        </a:rPr>
                        <a:t> </a:t>
                      </a:r>
                      <a:r>
                        <a:rPr lang="fr-FR" sz="1600" dirty="0" smtClean="0">
                          <a:effectLst/>
                        </a:rPr>
                        <a:t>et </a:t>
                      </a:r>
                      <a:r>
                        <a:rPr lang="tr-TR" sz="1600" dirty="0" smtClean="0">
                          <a:effectLst/>
                        </a:rPr>
                        <a:t> </a:t>
                      </a:r>
                      <a:r>
                        <a:rPr lang="fr-FR" sz="1600" dirty="0" smtClean="0">
                          <a:effectLst/>
                        </a:rPr>
                        <a:t>céréales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48</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40,3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46</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a:t>
                      </a:r>
                      <a:endParaRPr lang="tr-TR" sz="1200">
                        <a:effectLst/>
                        <a:latin typeface="Cambria"/>
                        <a:ea typeface="MS Mincho"/>
                        <a:cs typeface="Cambria"/>
                      </a:endParaRPr>
                    </a:p>
                  </a:txBody>
                  <a:tcPr marL="68580" marR="68580" marT="0" marB="0"/>
                </a:tc>
              </a:tr>
              <a:tr h="299110">
                <a:tc>
                  <a:txBody>
                    <a:bodyPr/>
                    <a:lstStyle/>
                    <a:p>
                      <a:pPr>
                        <a:spcAft>
                          <a:spcPts val="0"/>
                        </a:spcAft>
                      </a:pPr>
                      <a:r>
                        <a:rPr lang="fr-FR" sz="1600" dirty="0">
                          <a:effectLst/>
                        </a:rPr>
                        <a:t>Fromages</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a:t>
                      </a:r>
                      <a:endParaRPr lang="tr-TR" sz="1200">
                        <a:effectLst/>
                        <a:latin typeface="Cambria"/>
                        <a:ea typeface="MS Mincho"/>
                        <a:cs typeface="Cambria"/>
                      </a:endParaRPr>
                    </a:p>
                  </a:txBody>
                  <a:tcPr marL="68580" marR="68580" marT="0" marB="0"/>
                </a:tc>
              </a:tr>
              <a:tr h="299110">
                <a:tc>
                  <a:txBody>
                    <a:bodyPr/>
                    <a:lstStyle/>
                    <a:p>
                      <a:pPr>
                        <a:spcAft>
                          <a:spcPts val="0"/>
                        </a:spcAft>
                      </a:pPr>
                      <a:r>
                        <a:rPr lang="fr-FR" sz="1600" dirty="0">
                          <a:effectLst/>
                        </a:rPr>
                        <a:t>Huile </a:t>
                      </a:r>
                      <a:r>
                        <a:rPr lang="tr-TR" sz="1600" dirty="0" smtClean="0">
                          <a:effectLst/>
                        </a:rPr>
                        <a:t> </a:t>
                      </a:r>
                      <a:r>
                        <a:rPr lang="fr-FR" sz="1600" dirty="0" smtClean="0">
                          <a:effectLst/>
                        </a:rPr>
                        <a:t>d’olive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a:t>
                      </a:r>
                      <a:endParaRPr lang="tr-TR" sz="1200">
                        <a:effectLst/>
                        <a:latin typeface="Cambria"/>
                        <a:ea typeface="MS Mincho"/>
                        <a:cs typeface="Cambria"/>
                      </a:endParaRPr>
                    </a:p>
                  </a:txBody>
                  <a:tcPr marL="68580" marR="68580" marT="0" marB="0"/>
                </a:tc>
              </a:tr>
              <a:tr h="299110">
                <a:tc>
                  <a:txBody>
                    <a:bodyPr/>
                    <a:lstStyle/>
                    <a:p>
                      <a:pPr>
                        <a:spcAft>
                          <a:spcPts val="0"/>
                        </a:spcAft>
                      </a:pPr>
                      <a:r>
                        <a:rPr lang="fr-FR" sz="1600" dirty="0" smtClean="0">
                          <a:effectLst/>
                        </a:rPr>
                        <a:t>Produits</a:t>
                      </a:r>
                      <a:r>
                        <a:rPr lang="tr-TR" sz="1600" dirty="0" smtClean="0">
                          <a:effectLst/>
                        </a:rPr>
                        <a:t> </a:t>
                      </a:r>
                      <a:r>
                        <a:rPr lang="fr-FR" sz="1600" dirty="0" smtClean="0">
                          <a:effectLst/>
                        </a:rPr>
                        <a:t> </a:t>
                      </a:r>
                      <a:r>
                        <a:rPr lang="fr-FR" sz="1600" dirty="0">
                          <a:effectLst/>
                        </a:rPr>
                        <a:t>à </a:t>
                      </a:r>
                      <a:r>
                        <a:rPr lang="tr-TR" sz="1600" dirty="0" smtClean="0">
                          <a:effectLst/>
                        </a:rPr>
                        <a:t> </a:t>
                      </a:r>
                      <a:r>
                        <a:rPr lang="fr-FR" sz="1600" dirty="0" smtClean="0">
                          <a:effectLst/>
                        </a:rPr>
                        <a:t>base </a:t>
                      </a:r>
                      <a:r>
                        <a:rPr lang="tr-TR" sz="1600" dirty="0" smtClean="0">
                          <a:effectLst/>
                        </a:rPr>
                        <a:t> </a:t>
                      </a:r>
                      <a:r>
                        <a:rPr lang="fr-FR" sz="1600" dirty="0" smtClean="0">
                          <a:effectLst/>
                        </a:rPr>
                        <a:t>de </a:t>
                      </a:r>
                      <a:r>
                        <a:rPr lang="tr-TR" sz="1600" dirty="0" smtClean="0">
                          <a:effectLst/>
                        </a:rPr>
                        <a:t> </a:t>
                      </a:r>
                      <a:r>
                        <a:rPr lang="fr-FR" sz="1600" dirty="0" smtClean="0">
                          <a:effectLst/>
                        </a:rPr>
                        <a:t>viande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4,2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3</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a:t>
                      </a:r>
                      <a:endParaRPr lang="tr-TR" sz="1200">
                        <a:effectLst/>
                        <a:latin typeface="Cambria"/>
                        <a:ea typeface="MS Mincho"/>
                        <a:cs typeface="Cambria"/>
                      </a:endParaRPr>
                    </a:p>
                  </a:txBody>
                  <a:tcPr marL="68580" marR="68580" marT="0" marB="0"/>
                </a:tc>
              </a:tr>
              <a:tr h="598221">
                <a:tc>
                  <a:txBody>
                    <a:bodyPr/>
                    <a:lstStyle/>
                    <a:p>
                      <a:pPr>
                        <a:spcAft>
                          <a:spcPts val="0"/>
                        </a:spcAft>
                      </a:pPr>
                      <a:r>
                        <a:rPr lang="fr-FR" sz="1600" dirty="0" smtClean="0">
                          <a:effectLst/>
                        </a:rPr>
                        <a:t>Produits</a:t>
                      </a:r>
                      <a:r>
                        <a:rPr lang="tr-TR" sz="1600" dirty="0" smtClean="0">
                          <a:effectLst/>
                        </a:rPr>
                        <a:t> </a:t>
                      </a:r>
                      <a:r>
                        <a:rPr lang="fr-FR" sz="1600" dirty="0" smtClean="0">
                          <a:effectLst/>
                        </a:rPr>
                        <a:t> </a:t>
                      </a:r>
                      <a:r>
                        <a:rPr lang="fr-FR" sz="1600" dirty="0">
                          <a:effectLst/>
                        </a:rPr>
                        <a:t>de </a:t>
                      </a:r>
                      <a:r>
                        <a:rPr lang="tr-TR" sz="1600" dirty="0" smtClean="0">
                          <a:effectLst/>
                        </a:rPr>
                        <a:t> </a:t>
                      </a:r>
                      <a:r>
                        <a:rPr lang="fr-FR" sz="1600" dirty="0" smtClean="0">
                          <a:effectLst/>
                        </a:rPr>
                        <a:t>la </a:t>
                      </a:r>
                      <a:r>
                        <a:rPr lang="fr-FR" sz="1600" dirty="0">
                          <a:effectLst/>
                        </a:rPr>
                        <a:t>confiserie</a:t>
                      </a:r>
                      <a:r>
                        <a:rPr lang="fr-FR" sz="1600" dirty="0" smtClean="0">
                          <a:effectLst/>
                        </a:rPr>
                        <a:t>,</a:t>
                      </a:r>
                      <a:r>
                        <a:rPr lang="tr-TR" sz="1600" dirty="0" smtClean="0">
                          <a:effectLst/>
                        </a:rPr>
                        <a:t> </a:t>
                      </a:r>
                      <a:r>
                        <a:rPr lang="fr-FR" sz="1600" dirty="0" smtClean="0">
                          <a:effectLst/>
                        </a:rPr>
                        <a:t> de</a:t>
                      </a:r>
                      <a:r>
                        <a:rPr lang="tr-TR" sz="1600" dirty="0" smtClean="0">
                          <a:effectLst/>
                        </a:rPr>
                        <a:t> </a:t>
                      </a:r>
                      <a:r>
                        <a:rPr lang="fr-FR" sz="1600" dirty="0" smtClean="0">
                          <a:effectLst/>
                        </a:rPr>
                        <a:t> la</a:t>
                      </a:r>
                      <a:r>
                        <a:rPr lang="tr-TR" sz="1600" dirty="0" smtClean="0">
                          <a:effectLst/>
                        </a:rPr>
                        <a:t> </a:t>
                      </a:r>
                      <a:r>
                        <a:rPr lang="fr-FR" sz="1600" dirty="0" smtClean="0">
                          <a:effectLst/>
                        </a:rPr>
                        <a:t> </a:t>
                      </a:r>
                      <a:r>
                        <a:rPr lang="fr-FR" sz="1600" dirty="0">
                          <a:effectLst/>
                        </a:rPr>
                        <a:t>boulangerie, de </a:t>
                      </a:r>
                      <a:r>
                        <a:rPr lang="tr-TR" sz="1600" dirty="0" smtClean="0">
                          <a:effectLst/>
                        </a:rPr>
                        <a:t> </a:t>
                      </a:r>
                      <a:r>
                        <a:rPr lang="fr-FR" sz="1600" dirty="0" smtClean="0">
                          <a:effectLst/>
                        </a:rPr>
                        <a:t>la </a:t>
                      </a:r>
                      <a:r>
                        <a:rPr lang="fr-FR" sz="1600" dirty="0">
                          <a:effectLst/>
                        </a:rPr>
                        <a:t>pâtisserie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25</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dirty="0">
                          <a:effectLst/>
                        </a:rPr>
                        <a:t>21,0</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4</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21</a:t>
                      </a:r>
                      <a:endParaRPr lang="tr-TR" sz="1200">
                        <a:effectLst/>
                        <a:latin typeface="Cambria"/>
                        <a:ea typeface="MS Mincho"/>
                        <a:cs typeface="Cambria"/>
                      </a:endParaRPr>
                    </a:p>
                  </a:txBody>
                  <a:tcPr marL="68580" marR="68580" marT="0" marB="0"/>
                </a:tc>
              </a:tr>
              <a:tr h="299110">
                <a:tc>
                  <a:txBody>
                    <a:bodyPr/>
                    <a:lstStyle/>
                    <a:p>
                      <a:pPr>
                        <a:spcAft>
                          <a:spcPts val="0"/>
                        </a:spcAft>
                      </a:pPr>
                      <a:r>
                        <a:rPr lang="fr-FR" sz="1600" dirty="0">
                          <a:effectLst/>
                        </a:rPr>
                        <a:t>Autres </a:t>
                      </a:r>
                      <a:r>
                        <a:rPr lang="tr-TR" sz="1600" dirty="0" smtClean="0">
                          <a:effectLst/>
                        </a:rPr>
                        <a:t> </a:t>
                      </a:r>
                      <a:r>
                        <a:rPr lang="fr-FR" sz="1600" dirty="0" smtClean="0">
                          <a:effectLst/>
                        </a:rPr>
                        <a:t>produits</a:t>
                      </a:r>
                      <a:r>
                        <a:rPr lang="tr-TR" sz="1600" dirty="0" smtClean="0">
                          <a:effectLst/>
                        </a:rPr>
                        <a:t> </a:t>
                      </a:r>
                      <a:r>
                        <a:rPr lang="fr-FR" sz="1600" dirty="0" smtClean="0">
                          <a:effectLst/>
                        </a:rPr>
                        <a:t> </a:t>
                      </a:r>
                      <a:r>
                        <a:rPr lang="fr-FR" sz="1600" dirty="0">
                          <a:effectLst/>
                        </a:rPr>
                        <a:t>d’origine </a:t>
                      </a:r>
                      <a:r>
                        <a:rPr lang="tr-TR" sz="1600" dirty="0" smtClean="0">
                          <a:effectLst/>
                        </a:rPr>
                        <a:t> </a:t>
                      </a:r>
                      <a:r>
                        <a:rPr lang="fr-FR" sz="1600" dirty="0" smtClean="0">
                          <a:effectLst/>
                        </a:rPr>
                        <a:t>animale</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1,7</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r>
              <a:tr h="299110">
                <a:tc>
                  <a:txBody>
                    <a:bodyPr/>
                    <a:lstStyle/>
                    <a:p>
                      <a:pPr>
                        <a:spcAft>
                          <a:spcPts val="0"/>
                        </a:spcAft>
                      </a:pPr>
                      <a:r>
                        <a:rPr lang="fr-FR" sz="1600" dirty="0">
                          <a:effectLst/>
                        </a:rPr>
                        <a:t>Plats </a:t>
                      </a:r>
                      <a:r>
                        <a:rPr lang="tr-TR" sz="1600" dirty="0" smtClean="0">
                          <a:effectLst/>
                        </a:rPr>
                        <a:t> </a:t>
                      </a:r>
                      <a:r>
                        <a:rPr lang="fr-FR" sz="1600" dirty="0" smtClean="0">
                          <a:effectLst/>
                        </a:rPr>
                        <a:t>locaux</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28</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23,5</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28</a:t>
                      </a:r>
                      <a:endParaRPr lang="tr-TR" sz="1200">
                        <a:effectLst/>
                        <a:latin typeface="Cambria"/>
                        <a:ea typeface="MS Mincho"/>
                        <a:cs typeface="Cambria"/>
                      </a:endParaRPr>
                    </a:p>
                  </a:txBody>
                  <a:tcPr marL="68580" marR="68580" marT="0" marB="0"/>
                </a:tc>
              </a:tr>
              <a:tr h="299110">
                <a:tc>
                  <a:txBody>
                    <a:bodyPr/>
                    <a:lstStyle/>
                    <a:p>
                      <a:pPr>
                        <a:spcAft>
                          <a:spcPts val="0"/>
                        </a:spcAft>
                      </a:pPr>
                      <a:r>
                        <a:rPr lang="fr-FR" sz="1600" dirty="0">
                          <a:effectLst/>
                        </a:rPr>
                        <a:t>TOTAL</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119</a:t>
                      </a:r>
                      <a:endParaRPr lang="tr-TR" sz="1200">
                        <a:effectLst/>
                        <a:latin typeface="Cambria"/>
                        <a:ea typeface="MS Mincho"/>
                        <a:cs typeface="Cambria"/>
                      </a:endParaRPr>
                    </a:p>
                  </a:txBody>
                  <a:tcPr marL="68580" marR="68580" marT="0" marB="0"/>
                </a:tc>
                <a:tc>
                  <a:txBody>
                    <a:bodyPr/>
                    <a:lstStyle/>
                    <a:p>
                      <a:pPr algn="ctr">
                        <a:spcAft>
                          <a:spcPts val="0"/>
                        </a:spcAft>
                      </a:pPr>
                      <a:r>
                        <a:rPr lang="fr-FR" sz="1600" dirty="0" smtClean="0">
                          <a:effectLst/>
                        </a:rPr>
                        <a:t>100</a:t>
                      </a:r>
                      <a:r>
                        <a:rPr lang="tr-TR" sz="1600" dirty="0" smtClean="0">
                          <a:effectLst/>
                        </a:rPr>
                        <a:t>,0</a:t>
                      </a:r>
                      <a:endParaRPr lang="tr-TR" sz="1200" dirty="0">
                        <a:effectLst/>
                        <a:latin typeface="Cambria"/>
                        <a:ea typeface="MS Mincho"/>
                        <a:cs typeface="Cambria"/>
                      </a:endParaRPr>
                    </a:p>
                  </a:txBody>
                  <a:tcPr marL="68580" marR="68580" marT="0" marB="0"/>
                </a:tc>
                <a:tc>
                  <a:txBody>
                    <a:bodyPr/>
                    <a:lstStyle/>
                    <a:p>
                      <a:pPr algn="ctr">
                        <a:spcAft>
                          <a:spcPts val="0"/>
                        </a:spcAft>
                      </a:pPr>
                      <a:r>
                        <a:rPr lang="fr-FR" sz="1600">
                          <a:effectLst/>
                        </a:rPr>
                        <a:t>61</a:t>
                      </a:r>
                      <a:endParaRPr lang="tr-TR" sz="1200">
                        <a:effectLst/>
                        <a:latin typeface="Cambria"/>
                        <a:ea typeface="MS Mincho"/>
                        <a:cs typeface="Cambria"/>
                      </a:endParaRPr>
                    </a:p>
                  </a:txBody>
                  <a:tcPr marL="68580" marR="68580" marT="0" marB="0"/>
                </a:tc>
                <a:tc>
                  <a:txBody>
                    <a:bodyPr/>
                    <a:lstStyle/>
                    <a:p>
                      <a:pPr algn="ctr">
                        <a:spcAft>
                          <a:spcPts val="0"/>
                        </a:spcAft>
                      </a:pPr>
                      <a:r>
                        <a:rPr lang="fr-FR" sz="1600">
                          <a:effectLst/>
                        </a:rPr>
                        <a:t>58</a:t>
                      </a:r>
                      <a:endParaRPr lang="tr-TR" sz="1200">
                        <a:effectLst/>
                        <a:latin typeface="Cambria"/>
                        <a:ea typeface="MS Mincho"/>
                        <a:cs typeface="Cambria"/>
                      </a:endParaRPr>
                    </a:p>
                  </a:txBody>
                  <a:tcPr marL="68580" marR="68580" marT="0" marB="0"/>
                </a:tc>
              </a:tr>
              <a:tr h="299110">
                <a:tc gridSpan="5">
                  <a:txBody>
                    <a:bodyPr/>
                    <a:lstStyle/>
                    <a:p>
                      <a:pPr>
                        <a:spcAft>
                          <a:spcPts val="0"/>
                        </a:spcAft>
                      </a:pPr>
                      <a:r>
                        <a:rPr lang="fr-FR" sz="1600" dirty="0">
                          <a:solidFill>
                            <a:schemeClr val="tx1"/>
                          </a:solidFill>
                          <a:effectLst/>
                        </a:rPr>
                        <a:t>Sources : Nos calculs sur bases de donnés de l’IPT (01 Février 2014)</a:t>
                      </a:r>
                      <a:endParaRPr lang="tr-TR" sz="1200" dirty="0">
                        <a:solidFill>
                          <a:schemeClr val="tx1"/>
                        </a:solidFill>
                        <a:effectLst/>
                        <a:latin typeface="Cambria"/>
                        <a:ea typeface="MS Mincho"/>
                        <a:cs typeface="Cambria"/>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xmlns="" val="265762423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1787</TotalTime>
  <Words>1934</Words>
  <Application>Microsoft Office PowerPoint</Application>
  <PresentationFormat>Affichage à l'écran (4:3)</PresentationFormat>
  <Paragraphs>591</Paragraphs>
  <Slides>27</Slides>
  <Notes>0</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Gezinti</vt:lpstr>
      <vt:lpstr>Thème Office</vt:lpstr>
      <vt:lpstr>Les rencontres internationales du salon  Vers un label méditerranéen des produits du terroir méditerranéen  ?   </vt:lpstr>
      <vt:lpstr>Vers un label méditerranéen ?  Enjeux au Nord et au Sud  et modalités à suivre</vt:lpstr>
      <vt:lpstr>Vers un label méditerranéen ?  Enjeux au Nord et au Sud et modalités à suivre</vt:lpstr>
      <vt:lpstr>Diapositive 4</vt:lpstr>
      <vt:lpstr>La Turquie (2013)</vt:lpstr>
      <vt:lpstr>Diapositive 6</vt:lpstr>
      <vt:lpstr>Diapositive 7</vt:lpstr>
      <vt:lpstr> Distribution des Indications GEographiques Turques           (Par CatEgorie des Produits)</vt:lpstr>
      <vt:lpstr> Distribution des  IG  Agro-alimentaires  par  CatEgorie  des  Produits</vt:lpstr>
      <vt:lpstr> Nombre et Distribution des Demandes Introduites  </vt:lpstr>
      <vt:lpstr>Diapositive 11</vt:lpstr>
      <vt:lpstr> Actuellement  il  existe  une  seule  reconnaissance (IGP)  de  l’Europe : le dessert national  turc :  Gaziantep BaklavasI.   -Et trois   autres   en  attente  d’enregistrement  -Trois  Indications  GEographiques  turques  sont  associEes  à  l’ORiGIn. </vt:lpstr>
      <vt:lpstr>Diapositive 13</vt:lpstr>
      <vt:lpstr>Les freins à l’Etablissement d’un systEme satisfaisant de protection des indications gEographiques en Turquie. </vt:lpstr>
      <vt:lpstr>Diapositive 15</vt:lpstr>
      <vt:lpstr>  Centre de Recherches Economiques des Pays Méditerranéen de l’Université Akdeniz » (1997-2012) </vt:lpstr>
      <vt:lpstr> Les pays medIterraneens domInent les labellIsatIons Europeennes </vt:lpstr>
      <vt:lpstr> mais les pays medIterraneens ne sont pas homogenes concernant  leur niveau de  labellisation des produits</vt:lpstr>
      <vt:lpstr>Vers un label  Mediterraneen   </vt:lpstr>
      <vt:lpstr>Les formes de gouvernance à mettre en place sont complexes</vt:lpstr>
      <vt:lpstr>Merci de votre attention</vt:lpstr>
      <vt:lpstr>sources</vt:lpstr>
      <vt:lpstr>Pays MEditerranEens dans les IG de l’Europe</vt:lpstr>
      <vt:lpstr>Pays MEditerranEens dans les IG Vin de l’Europe</vt:lpstr>
      <vt:lpstr>Demandes Introduites par les Pays Tiers </vt:lpstr>
      <vt:lpstr>Distribution des IG Par CatEgorie de Produits</vt:lpstr>
      <vt:lpstr>La Part des Pays MEditerranEens dans Les Principales CatEgories des Produits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 un label méditerranéen ? Enjeux au Nord et au Sud et modalités à suivre</dc:title>
  <dc:creator>yavuz</dc:creator>
  <cp:lastModifiedBy>ghosn</cp:lastModifiedBy>
  <cp:revision>126</cp:revision>
  <dcterms:created xsi:type="dcterms:W3CDTF">2014-02-12T11:13:28Z</dcterms:created>
  <dcterms:modified xsi:type="dcterms:W3CDTF">2014-02-27T17:05:55Z</dcterms:modified>
</cp:coreProperties>
</file>